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48"/>
  </p:notesMasterIdLst>
  <p:handoutMasterIdLst>
    <p:handoutMasterId r:id="rId49"/>
  </p:handoutMasterIdLst>
  <p:sldIdLst>
    <p:sldId id="490" r:id="rId2"/>
    <p:sldId id="571" r:id="rId3"/>
    <p:sldId id="573" r:id="rId4"/>
    <p:sldId id="574" r:id="rId5"/>
    <p:sldId id="660" r:id="rId6"/>
    <p:sldId id="661" r:id="rId7"/>
    <p:sldId id="523" r:id="rId8"/>
    <p:sldId id="697" r:id="rId9"/>
    <p:sldId id="669" r:id="rId10"/>
    <p:sldId id="670" r:id="rId11"/>
    <p:sldId id="709" r:id="rId12"/>
    <p:sldId id="677" r:id="rId13"/>
    <p:sldId id="673" r:id="rId14"/>
    <p:sldId id="710" r:id="rId15"/>
    <p:sldId id="711" r:id="rId16"/>
    <p:sldId id="712" r:id="rId17"/>
    <p:sldId id="713" r:id="rId18"/>
    <p:sldId id="534" r:id="rId19"/>
    <p:sldId id="679" r:id="rId20"/>
    <p:sldId id="680" r:id="rId21"/>
    <p:sldId id="681" r:id="rId22"/>
    <p:sldId id="682" r:id="rId23"/>
    <p:sldId id="683" r:id="rId24"/>
    <p:sldId id="684" r:id="rId25"/>
    <p:sldId id="686" r:id="rId26"/>
    <p:sldId id="685" r:id="rId27"/>
    <p:sldId id="688" r:id="rId28"/>
    <p:sldId id="689" r:id="rId29"/>
    <p:sldId id="690" r:id="rId30"/>
    <p:sldId id="691" r:id="rId31"/>
    <p:sldId id="692" r:id="rId32"/>
    <p:sldId id="693" r:id="rId33"/>
    <p:sldId id="694" r:id="rId34"/>
    <p:sldId id="695" r:id="rId35"/>
    <p:sldId id="562" r:id="rId36"/>
    <p:sldId id="699" r:id="rId37"/>
    <p:sldId id="700" r:id="rId38"/>
    <p:sldId id="701" r:id="rId39"/>
    <p:sldId id="702" r:id="rId40"/>
    <p:sldId id="703" r:id="rId41"/>
    <p:sldId id="704" r:id="rId42"/>
    <p:sldId id="705" r:id="rId43"/>
    <p:sldId id="706" r:id="rId44"/>
    <p:sldId id="707" r:id="rId45"/>
    <p:sldId id="708" r:id="rId46"/>
    <p:sldId id="658" r:id="rId47"/>
  </p:sldIdLst>
  <p:sldSz cx="12192000" cy="6858000"/>
  <p:notesSz cx="9309100" cy="70532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 Estrada" initials="EE"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800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87" autoAdjust="0"/>
    <p:restoredTop sz="94660"/>
  </p:normalViewPr>
  <p:slideViewPr>
    <p:cSldViewPr>
      <p:cViewPr>
        <p:scale>
          <a:sx n="66" d="100"/>
          <a:sy n="66" d="100"/>
        </p:scale>
        <p:origin x="-468" y="-3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ulio%20Siles\Desktop\Embalse%20Misicuni\Volumen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esktop\2017\Resumen%20Plan%20Inmediato%20(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esktop\2017\Resumen%20Plan%20Inmediato%20(20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45129843259654E-2"/>
          <c:y val="3.6817191880640712E-2"/>
          <c:w val="0.91086566295260096"/>
          <c:h val="0.67620366527902132"/>
        </c:manualLayout>
      </c:layout>
      <c:lineChart>
        <c:grouping val="standard"/>
        <c:varyColors val="0"/>
        <c:ser>
          <c:idx val="0"/>
          <c:order val="0"/>
          <c:spPr>
            <a:ln w="34925" cap="rnd">
              <a:solidFill>
                <a:schemeClr val="accent1"/>
              </a:solidFill>
              <a:round/>
            </a:ln>
            <a:effectLst>
              <a:outerShdw blurRad="63500" dist="38100" dir="5400000" rotWithShape="0">
                <a:srgbClr val="000000">
                  <a:alpha val="45000"/>
                </a:srgbClr>
              </a:outerShdw>
            </a:effectLst>
          </c:spPr>
          <c:marker>
            <c:symbol val="circle"/>
            <c:size val="6"/>
            <c:spPr>
              <a:gradFill rotWithShape="1">
                <a:gsLst>
                  <a:gs pos="0">
                    <a:schemeClr val="accent1">
                      <a:shade val="15000"/>
                      <a:satMod val="180000"/>
                    </a:schemeClr>
                  </a:gs>
                  <a:gs pos="50000">
                    <a:schemeClr val="accent1">
                      <a:shade val="45000"/>
                      <a:satMod val="170000"/>
                    </a:schemeClr>
                  </a:gs>
                  <a:gs pos="70000">
                    <a:schemeClr val="accent1">
                      <a:tint val="99000"/>
                      <a:shade val="65000"/>
                      <a:satMod val="155000"/>
                    </a:schemeClr>
                  </a:gs>
                  <a:gs pos="100000">
                    <a:schemeClr val="accent1">
                      <a:tint val="95500"/>
                      <a:shade val="100000"/>
                      <a:satMod val="155000"/>
                    </a:schemeClr>
                  </a:gs>
                </a:gsLst>
                <a:lin ang="16200000" scaled="0"/>
              </a:gradFill>
              <a:ln w="9525">
                <a:solidFill>
                  <a:schemeClr val="accent1"/>
                </a:solidFill>
                <a:round/>
              </a:ln>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rgbClr r="0" g="0" b="0">
                    <a:satMod val="300000"/>
                  </a:scrgbClr>
                </a:contourClr>
              </a:sp3d>
            </c:spPr>
          </c:marker>
          <c:cat>
            <c:numRef>
              <c:f>Hoja1!$C$370:$D$734</c:f>
              <c:numCache>
                <c:formatCode>m/d/yyyy</c:formatCode>
                <c:ptCount val="36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43055</c:v>
                </c:pt>
                <c:pt idx="320">
                  <c:v>43056</c:v>
                </c:pt>
                <c:pt idx="321">
                  <c:v>43057</c:v>
                </c:pt>
                <c:pt idx="322">
                  <c:v>43058</c:v>
                </c:pt>
                <c:pt idx="323">
                  <c:v>43059</c:v>
                </c:pt>
                <c:pt idx="324">
                  <c:v>43060</c:v>
                </c:pt>
                <c:pt idx="325">
                  <c:v>43061</c:v>
                </c:pt>
                <c:pt idx="326">
                  <c:v>43062</c:v>
                </c:pt>
                <c:pt idx="327">
                  <c:v>43063</c:v>
                </c:pt>
                <c:pt idx="328">
                  <c:v>43064</c:v>
                </c:pt>
                <c:pt idx="329">
                  <c:v>43065</c:v>
                </c:pt>
                <c:pt idx="330">
                  <c:v>43066</c:v>
                </c:pt>
                <c:pt idx="331">
                  <c:v>43067</c:v>
                </c:pt>
                <c:pt idx="332">
                  <c:v>43068</c:v>
                </c:pt>
                <c:pt idx="333">
                  <c:v>43069</c:v>
                </c:pt>
                <c:pt idx="334">
                  <c:v>43070</c:v>
                </c:pt>
                <c:pt idx="335">
                  <c:v>43071</c:v>
                </c:pt>
                <c:pt idx="336">
                  <c:v>43072</c:v>
                </c:pt>
                <c:pt idx="337">
                  <c:v>43073</c:v>
                </c:pt>
                <c:pt idx="338">
                  <c:v>43074</c:v>
                </c:pt>
                <c:pt idx="339">
                  <c:v>43075</c:v>
                </c:pt>
                <c:pt idx="340">
                  <c:v>43076</c:v>
                </c:pt>
                <c:pt idx="341">
                  <c:v>43077</c:v>
                </c:pt>
                <c:pt idx="342">
                  <c:v>43078</c:v>
                </c:pt>
                <c:pt idx="343">
                  <c:v>43079</c:v>
                </c:pt>
                <c:pt idx="344">
                  <c:v>43080</c:v>
                </c:pt>
                <c:pt idx="345">
                  <c:v>43081</c:v>
                </c:pt>
                <c:pt idx="346">
                  <c:v>43082</c:v>
                </c:pt>
                <c:pt idx="347">
                  <c:v>43083</c:v>
                </c:pt>
                <c:pt idx="348">
                  <c:v>43084</c:v>
                </c:pt>
                <c:pt idx="349">
                  <c:v>43085</c:v>
                </c:pt>
                <c:pt idx="350">
                  <c:v>43086</c:v>
                </c:pt>
                <c:pt idx="351">
                  <c:v>43087</c:v>
                </c:pt>
                <c:pt idx="352">
                  <c:v>43088</c:v>
                </c:pt>
                <c:pt idx="353">
                  <c:v>43089</c:v>
                </c:pt>
                <c:pt idx="354">
                  <c:v>43090</c:v>
                </c:pt>
                <c:pt idx="355">
                  <c:v>43091</c:v>
                </c:pt>
                <c:pt idx="356">
                  <c:v>43092</c:v>
                </c:pt>
                <c:pt idx="357">
                  <c:v>43093</c:v>
                </c:pt>
                <c:pt idx="358">
                  <c:v>43094</c:v>
                </c:pt>
                <c:pt idx="359">
                  <c:v>43095</c:v>
                </c:pt>
                <c:pt idx="360">
                  <c:v>43096</c:v>
                </c:pt>
                <c:pt idx="361">
                  <c:v>43097</c:v>
                </c:pt>
                <c:pt idx="362">
                  <c:v>43098</c:v>
                </c:pt>
                <c:pt idx="363">
                  <c:v>43099</c:v>
                </c:pt>
                <c:pt idx="364">
                  <c:v>43100</c:v>
                </c:pt>
              </c:numCache>
            </c:numRef>
          </c:cat>
          <c:val>
            <c:numRef>
              <c:f>Hoja1!$E$370:$E$734</c:f>
            </c:numRef>
          </c:val>
          <c:smooth val="0"/>
          <c:extLst xmlns:c16r2="http://schemas.microsoft.com/office/drawing/2015/06/chart">
            <c:ext xmlns:c16="http://schemas.microsoft.com/office/drawing/2014/chart" uri="{C3380CC4-5D6E-409C-BE32-E72D297353CC}">
              <c16:uniqueId val="{00000000-4ECA-4995-9DF4-00B623785D94}"/>
            </c:ext>
          </c:extLst>
        </c:ser>
        <c:ser>
          <c:idx val="3"/>
          <c:order val="1"/>
          <c:tx>
            <c:v>2018</c:v>
          </c:tx>
          <c:spPr>
            <a:ln w="34925" cap="rnd">
              <a:solidFill>
                <a:schemeClr val="accent4"/>
              </a:solidFill>
              <a:round/>
            </a:ln>
            <a:effectLst>
              <a:outerShdw blurRad="63500" dist="38100" dir="5400000" rotWithShape="0">
                <a:srgbClr val="000000">
                  <a:alpha val="45000"/>
                </a:srgbClr>
              </a:outerShdw>
            </a:effectLst>
          </c:spPr>
          <c:marker>
            <c:symbol val="none"/>
          </c:marker>
          <c:val>
            <c:numRef>
              <c:f>Hoja1!$F$735:$F$1099</c:f>
              <c:numCache>
                <c:formatCode>General</c:formatCode>
                <c:ptCount val="365"/>
                <c:pt idx="0">
                  <c:v>37.69</c:v>
                </c:pt>
                <c:pt idx="1">
                  <c:v>37.97</c:v>
                </c:pt>
                <c:pt idx="2">
                  <c:v>38.24</c:v>
                </c:pt>
                <c:pt idx="3">
                  <c:v>38.58</c:v>
                </c:pt>
                <c:pt idx="4">
                  <c:v>38.74</c:v>
                </c:pt>
                <c:pt idx="5">
                  <c:v>38.950000000000003</c:v>
                </c:pt>
                <c:pt idx="6">
                  <c:v>39.15</c:v>
                </c:pt>
                <c:pt idx="7">
                  <c:v>39.47</c:v>
                </c:pt>
                <c:pt idx="8">
                  <c:v>39.880000000000003</c:v>
                </c:pt>
                <c:pt idx="9">
                  <c:v>40.1</c:v>
                </c:pt>
                <c:pt idx="10">
                  <c:v>40.29</c:v>
                </c:pt>
                <c:pt idx="11">
                  <c:v>40.549999999999997</c:v>
                </c:pt>
                <c:pt idx="12">
                  <c:v>40.81</c:v>
                </c:pt>
                <c:pt idx="13">
                  <c:v>41.16</c:v>
                </c:pt>
                <c:pt idx="14">
                  <c:v>41.41</c:v>
                </c:pt>
                <c:pt idx="15">
                  <c:v>42.04</c:v>
                </c:pt>
                <c:pt idx="16">
                  <c:v>42.75</c:v>
                </c:pt>
                <c:pt idx="17">
                  <c:v>43.22</c:v>
                </c:pt>
                <c:pt idx="18">
                  <c:v>43.54</c:v>
                </c:pt>
                <c:pt idx="19">
                  <c:v>43.83</c:v>
                </c:pt>
                <c:pt idx="20">
                  <c:v>44.48</c:v>
                </c:pt>
                <c:pt idx="21">
                  <c:v>44.86</c:v>
                </c:pt>
                <c:pt idx="22">
                  <c:v>45.16</c:v>
                </c:pt>
                <c:pt idx="23">
                  <c:v>45.43</c:v>
                </c:pt>
                <c:pt idx="24">
                  <c:v>45.63</c:v>
                </c:pt>
                <c:pt idx="25">
                  <c:v>45.77</c:v>
                </c:pt>
                <c:pt idx="26">
                  <c:v>46.07</c:v>
                </c:pt>
                <c:pt idx="27">
                  <c:v>46.55</c:v>
                </c:pt>
                <c:pt idx="28">
                  <c:v>47.35</c:v>
                </c:pt>
                <c:pt idx="29">
                  <c:v>48.48</c:v>
                </c:pt>
                <c:pt idx="30">
                  <c:v>49.69</c:v>
                </c:pt>
                <c:pt idx="31">
                  <c:v>52.55</c:v>
                </c:pt>
                <c:pt idx="32">
                  <c:v>56.4</c:v>
                </c:pt>
                <c:pt idx="33">
                  <c:v>58.95</c:v>
                </c:pt>
                <c:pt idx="34">
                  <c:v>62.35</c:v>
                </c:pt>
                <c:pt idx="35">
                  <c:v>65.09</c:v>
                </c:pt>
                <c:pt idx="36">
                  <c:v>66.3</c:v>
                </c:pt>
                <c:pt idx="37">
                  <c:v>67.36</c:v>
                </c:pt>
                <c:pt idx="38">
                  <c:v>68.599999999999994</c:v>
                </c:pt>
                <c:pt idx="39">
                  <c:v>70.930000000000007</c:v>
                </c:pt>
                <c:pt idx="40">
                  <c:v>72.62</c:v>
                </c:pt>
                <c:pt idx="41">
                  <c:v>74.010000000000005</c:v>
                </c:pt>
                <c:pt idx="42">
                  <c:v>75.38</c:v>
                </c:pt>
                <c:pt idx="43">
                  <c:v>77.48</c:v>
                </c:pt>
                <c:pt idx="44">
                  <c:v>80.52</c:v>
                </c:pt>
                <c:pt idx="45">
                  <c:v>83.56</c:v>
                </c:pt>
                <c:pt idx="46">
                  <c:v>86.17</c:v>
                </c:pt>
                <c:pt idx="47">
                  <c:v>89.66</c:v>
                </c:pt>
                <c:pt idx="48">
                  <c:v>94.11</c:v>
                </c:pt>
                <c:pt idx="49">
                  <c:v>96.15</c:v>
                </c:pt>
                <c:pt idx="50">
                  <c:v>97.58</c:v>
                </c:pt>
                <c:pt idx="51">
                  <c:v>98.58</c:v>
                </c:pt>
                <c:pt idx="52">
                  <c:v>99.64</c:v>
                </c:pt>
                <c:pt idx="53">
                  <c:v>100.6</c:v>
                </c:pt>
                <c:pt idx="54">
                  <c:v>101.35</c:v>
                </c:pt>
                <c:pt idx="55">
                  <c:v>101.9</c:v>
                </c:pt>
                <c:pt idx="56">
                  <c:v>102.43</c:v>
                </c:pt>
                <c:pt idx="57">
                  <c:v>102.87</c:v>
                </c:pt>
                <c:pt idx="58">
                  <c:v>103.34</c:v>
                </c:pt>
                <c:pt idx="59">
                  <c:v>103.75</c:v>
                </c:pt>
                <c:pt idx="60">
                  <c:v>104.04</c:v>
                </c:pt>
                <c:pt idx="61">
                  <c:v>104.32</c:v>
                </c:pt>
                <c:pt idx="62">
                  <c:v>104.61</c:v>
                </c:pt>
                <c:pt idx="63">
                  <c:v>104.92</c:v>
                </c:pt>
                <c:pt idx="64">
                  <c:v>105.21</c:v>
                </c:pt>
                <c:pt idx="65">
                  <c:v>105.43</c:v>
                </c:pt>
                <c:pt idx="66">
                  <c:v>105.9</c:v>
                </c:pt>
                <c:pt idx="67">
                  <c:v>106.25</c:v>
                </c:pt>
                <c:pt idx="68">
                  <c:v>106.57</c:v>
                </c:pt>
                <c:pt idx="69">
                  <c:v>106.83</c:v>
                </c:pt>
                <c:pt idx="70">
                  <c:v>107.06</c:v>
                </c:pt>
                <c:pt idx="71">
                  <c:v>107.28</c:v>
                </c:pt>
                <c:pt idx="72">
                  <c:v>107.6</c:v>
                </c:pt>
                <c:pt idx="73">
                  <c:v>107.95</c:v>
                </c:pt>
                <c:pt idx="74">
                  <c:v>108.37</c:v>
                </c:pt>
                <c:pt idx="75">
                  <c:v>109.05</c:v>
                </c:pt>
                <c:pt idx="76">
                  <c:v>109.47</c:v>
                </c:pt>
                <c:pt idx="77">
                  <c:v>109.83</c:v>
                </c:pt>
                <c:pt idx="78">
                  <c:v>110.15</c:v>
                </c:pt>
                <c:pt idx="79">
                  <c:v>110.45</c:v>
                </c:pt>
                <c:pt idx="80">
                  <c:v>110.68</c:v>
                </c:pt>
                <c:pt idx="81">
                  <c:v>110.81</c:v>
                </c:pt>
                <c:pt idx="82">
                  <c:v>110.94</c:v>
                </c:pt>
                <c:pt idx="83">
                  <c:v>111.23</c:v>
                </c:pt>
                <c:pt idx="84">
                  <c:v>111.66</c:v>
                </c:pt>
                <c:pt idx="85">
                  <c:v>111.98</c:v>
                </c:pt>
                <c:pt idx="86">
                  <c:v>112.25</c:v>
                </c:pt>
                <c:pt idx="87">
                  <c:v>112.44</c:v>
                </c:pt>
                <c:pt idx="88">
                  <c:v>112.57</c:v>
                </c:pt>
                <c:pt idx="89">
                  <c:v>112.74</c:v>
                </c:pt>
                <c:pt idx="90">
                  <c:v>112.91</c:v>
                </c:pt>
                <c:pt idx="91">
                  <c:v>113.04</c:v>
                </c:pt>
                <c:pt idx="92">
                  <c:v>113.14</c:v>
                </c:pt>
                <c:pt idx="93">
                  <c:v>113.2</c:v>
                </c:pt>
                <c:pt idx="94">
                  <c:v>113.3</c:v>
                </c:pt>
                <c:pt idx="95">
                  <c:v>113.3</c:v>
                </c:pt>
                <c:pt idx="96">
                  <c:v>113.34</c:v>
                </c:pt>
                <c:pt idx="97">
                  <c:v>113.44</c:v>
                </c:pt>
                <c:pt idx="98">
                  <c:v>113.54</c:v>
                </c:pt>
                <c:pt idx="99">
                  <c:v>113.6</c:v>
                </c:pt>
                <c:pt idx="100">
                  <c:v>113.64</c:v>
                </c:pt>
                <c:pt idx="101">
                  <c:v>113.67</c:v>
                </c:pt>
                <c:pt idx="102">
                  <c:v>113.64</c:v>
                </c:pt>
                <c:pt idx="103">
                  <c:v>113.67</c:v>
                </c:pt>
                <c:pt idx="104">
                  <c:v>113.7</c:v>
                </c:pt>
                <c:pt idx="105">
                  <c:v>113.74</c:v>
                </c:pt>
                <c:pt idx="106">
                  <c:v>113.74</c:v>
                </c:pt>
                <c:pt idx="107">
                  <c:v>113.74</c:v>
                </c:pt>
                <c:pt idx="108">
                  <c:v>113.74</c:v>
                </c:pt>
                <c:pt idx="109">
                  <c:v>113.74</c:v>
                </c:pt>
                <c:pt idx="110">
                  <c:v>113.74</c:v>
                </c:pt>
                <c:pt idx="111">
                  <c:v>113.74</c:v>
                </c:pt>
                <c:pt idx="112">
                  <c:v>113.8</c:v>
                </c:pt>
                <c:pt idx="113">
                  <c:v>113.8</c:v>
                </c:pt>
                <c:pt idx="114">
                  <c:v>113.8</c:v>
                </c:pt>
                <c:pt idx="115">
                  <c:v>113.8</c:v>
                </c:pt>
                <c:pt idx="116">
                  <c:v>113.74</c:v>
                </c:pt>
                <c:pt idx="117">
                  <c:v>113.74</c:v>
                </c:pt>
                <c:pt idx="118">
                  <c:v>113.77</c:v>
                </c:pt>
                <c:pt idx="119">
                  <c:v>113.77</c:v>
                </c:pt>
                <c:pt idx="120">
                  <c:v>113.83</c:v>
                </c:pt>
                <c:pt idx="121">
                  <c:v>113.83</c:v>
                </c:pt>
                <c:pt idx="122">
                  <c:v>113.83</c:v>
                </c:pt>
                <c:pt idx="123">
                  <c:v>113.8</c:v>
                </c:pt>
                <c:pt idx="124">
                  <c:v>113.8</c:v>
                </c:pt>
                <c:pt idx="125">
                  <c:v>113.8</c:v>
                </c:pt>
                <c:pt idx="126">
                  <c:v>113.8</c:v>
                </c:pt>
                <c:pt idx="127">
                  <c:v>113.8</c:v>
                </c:pt>
                <c:pt idx="128">
                  <c:v>113.8</c:v>
                </c:pt>
                <c:pt idx="129">
                  <c:v>113.8</c:v>
                </c:pt>
                <c:pt idx="130">
                  <c:v>113.74</c:v>
                </c:pt>
                <c:pt idx="131">
                  <c:v>113.74</c:v>
                </c:pt>
                <c:pt idx="132">
                  <c:v>113.74</c:v>
                </c:pt>
                <c:pt idx="133">
                  <c:v>113.74</c:v>
                </c:pt>
                <c:pt idx="134">
                  <c:v>113.77</c:v>
                </c:pt>
                <c:pt idx="135">
                  <c:v>113.77</c:v>
                </c:pt>
                <c:pt idx="136">
                  <c:v>113.7</c:v>
                </c:pt>
                <c:pt idx="137">
                  <c:v>113.6</c:v>
                </c:pt>
                <c:pt idx="138">
                  <c:v>113.54</c:v>
                </c:pt>
                <c:pt idx="139">
                  <c:v>113.54</c:v>
                </c:pt>
                <c:pt idx="140">
                  <c:v>113.5</c:v>
                </c:pt>
                <c:pt idx="141">
                  <c:v>113.5</c:v>
                </c:pt>
                <c:pt idx="142">
                  <c:v>113.47</c:v>
                </c:pt>
                <c:pt idx="143">
                  <c:v>113.4</c:v>
                </c:pt>
                <c:pt idx="144">
                  <c:v>113.3</c:v>
                </c:pt>
                <c:pt idx="145">
                  <c:v>113.27</c:v>
                </c:pt>
                <c:pt idx="146">
                  <c:v>113.27</c:v>
                </c:pt>
                <c:pt idx="147">
                  <c:v>113.27</c:v>
                </c:pt>
                <c:pt idx="148">
                  <c:v>113.24</c:v>
                </c:pt>
                <c:pt idx="149">
                  <c:v>113.24</c:v>
                </c:pt>
                <c:pt idx="150">
                  <c:v>113.19</c:v>
                </c:pt>
                <c:pt idx="151">
                  <c:v>113.19</c:v>
                </c:pt>
                <c:pt idx="152">
                  <c:v>113.14</c:v>
                </c:pt>
                <c:pt idx="153">
                  <c:v>113.14</c:v>
                </c:pt>
                <c:pt idx="154">
                  <c:v>113.17</c:v>
                </c:pt>
                <c:pt idx="155">
                  <c:v>113.14</c:v>
                </c:pt>
                <c:pt idx="156">
                  <c:v>113.14</c:v>
                </c:pt>
                <c:pt idx="157">
                  <c:v>113.07</c:v>
                </c:pt>
                <c:pt idx="158">
                  <c:v>113</c:v>
                </c:pt>
                <c:pt idx="159">
                  <c:v>112.96</c:v>
                </c:pt>
                <c:pt idx="160">
                  <c:v>112.97</c:v>
                </c:pt>
                <c:pt idx="161">
                  <c:v>112.97</c:v>
                </c:pt>
                <c:pt idx="162">
                  <c:v>112.91</c:v>
                </c:pt>
                <c:pt idx="163">
                  <c:v>112.87</c:v>
                </c:pt>
                <c:pt idx="164">
                  <c:v>112.91</c:v>
                </c:pt>
                <c:pt idx="165">
                  <c:v>112.91</c:v>
                </c:pt>
                <c:pt idx="166">
                  <c:v>112.87</c:v>
                </c:pt>
                <c:pt idx="167">
                  <c:v>112.87</c:v>
                </c:pt>
                <c:pt idx="168">
                  <c:v>112.87</c:v>
                </c:pt>
                <c:pt idx="169">
                  <c:v>112.81</c:v>
                </c:pt>
                <c:pt idx="170">
                  <c:v>112.81</c:v>
                </c:pt>
                <c:pt idx="171">
                  <c:v>112.74</c:v>
                </c:pt>
                <c:pt idx="172">
                  <c:v>112.72</c:v>
                </c:pt>
                <c:pt idx="173">
                  <c:v>112.67</c:v>
                </c:pt>
                <c:pt idx="174">
                  <c:v>112.64</c:v>
                </c:pt>
                <c:pt idx="175">
                  <c:v>112.61</c:v>
                </c:pt>
                <c:pt idx="176">
                  <c:v>112.54</c:v>
                </c:pt>
                <c:pt idx="177">
                  <c:v>112.52</c:v>
                </c:pt>
                <c:pt idx="178">
                  <c:v>112.47</c:v>
                </c:pt>
                <c:pt idx="179">
                  <c:v>112.38</c:v>
                </c:pt>
                <c:pt idx="180">
                  <c:v>112.28</c:v>
                </c:pt>
                <c:pt idx="181">
                  <c:v>112.28</c:v>
                </c:pt>
                <c:pt idx="182">
                  <c:v>112.28</c:v>
                </c:pt>
                <c:pt idx="183">
                  <c:v>112.18</c:v>
                </c:pt>
                <c:pt idx="184">
                  <c:v>112.18</c:v>
                </c:pt>
                <c:pt idx="185">
                  <c:v>112.11</c:v>
                </c:pt>
                <c:pt idx="186">
                  <c:v>112.02</c:v>
                </c:pt>
                <c:pt idx="187">
                  <c:v>111.92</c:v>
                </c:pt>
                <c:pt idx="188">
                  <c:v>111.89</c:v>
                </c:pt>
                <c:pt idx="189">
                  <c:v>111.87</c:v>
                </c:pt>
                <c:pt idx="190">
                  <c:v>111.8</c:v>
                </c:pt>
                <c:pt idx="191">
                  <c:v>111.79</c:v>
                </c:pt>
                <c:pt idx="192">
                  <c:v>111.71</c:v>
                </c:pt>
                <c:pt idx="193">
                  <c:v>111.62</c:v>
                </c:pt>
                <c:pt idx="194">
                  <c:v>111.59</c:v>
                </c:pt>
                <c:pt idx="195">
                  <c:v>111.56</c:v>
                </c:pt>
                <c:pt idx="196">
                  <c:v>111.51</c:v>
                </c:pt>
                <c:pt idx="197">
                  <c:v>111.4</c:v>
                </c:pt>
                <c:pt idx="198">
                  <c:v>111.4</c:v>
                </c:pt>
                <c:pt idx="199">
                  <c:v>111.31</c:v>
                </c:pt>
                <c:pt idx="200">
                  <c:v>111.23</c:v>
                </c:pt>
                <c:pt idx="201">
                  <c:v>111.17</c:v>
                </c:pt>
                <c:pt idx="202">
                  <c:v>111.22</c:v>
                </c:pt>
                <c:pt idx="203">
                  <c:v>111.2</c:v>
                </c:pt>
                <c:pt idx="204">
                  <c:v>111.13</c:v>
                </c:pt>
                <c:pt idx="205">
                  <c:v>111.12</c:v>
                </c:pt>
                <c:pt idx="206">
                  <c:v>111.02</c:v>
                </c:pt>
                <c:pt idx="207">
                  <c:v>110.87</c:v>
                </c:pt>
                <c:pt idx="208">
                  <c:v>110.77</c:v>
                </c:pt>
                <c:pt idx="209">
                  <c:v>110.74</c:v>
                </c:pt>
                <c:pt idx="210">
                  <c:v>110.71</c:v>
                </c:pt>
                <c:pt idx="211">
                  <c:v>110.61</c:v>
                </c:pt>
                <c:pt idx="212">
                  <c:v>110.55</c:v>
                </c:pt>
                <c:pt idx="213">
                  <c:v>110.45</c:v>
                </c:pt>
                <c:pt idx="214">
                  <c:v>110.35</c:v>
                </c:pt>
                <c:pt idx="215">
                  <c:v>110.28</c:v>
                </c:pt>
                <c:pt idx="216">
                  <c:v>110.35</c:v>
                </c:pt>
                <c:pt idx="217">
                  <c:v>110.45</c:v>
                </c:pt>
                <c:pt idx="218">
                  <c:v>110.41</c:v>
                </c:pt>
                <c:pt idx="219">
                  <c:v>110.38</c:v>
                </c:pt>
                <c:pt idx="220">
                  <c:v>110.28</c:v>
                </c:pt>
                <c:pt idx="221">
                  <c:v>110.25</c:v>
                </c:pt>
                <c:pt idx="222">
                  <c:v>110.25</c:v>
                </c:pt>
                <c:pt idx="223">
                  <c:v>110.25</c:v>
                </c:pt>
                <c:pt idx="224">
                  <c:v>110.25</c:v>
                </c:pt>
                <c:pt idx="225">
                  <c:v>110.25</c:v>
                </c:pt>
                <c:pt idx="226">
                  <c:v>109.96</c:v>
                </c:pt>
                <c:pt idx="227">
                  <c:v>109.87</c:v>
                </c:pt>
                <c:pt idx="228">
                  <c:v>109.76</c:v>
                </c:pt>
                <c:pt idx="229">
                  <c:v>109.71</c:v>
                </c:pt>
                <c:pt idx="230">
                  <c:v>109.65</c:v>
                </c:pt>
                <c:pt idx="231">
                  <c:v>109.58</c:v>
                </c:pt>
                <c:pt idx="232">
                  <c:v>109.58</c:v>
                </c:pt>
                <c:pt idx="233">
                  <c:v>109.53</c:v>
                </c:pt>
                <c:pt idx="234">
                  <c:v>109.47</c:v>
                </c:pt>
                <c:pt idx="235">
                  <c:v>109.4</c:v>
                </c:pt>
                <c:pt idx="236">
                  <c:v>109.34</c:v>
                </c:pt>
                <c:pt idx="237">
                  <c:v>109.3</c:v>
                </c:pt>
                <c:pt idx="238">
                  <c:v>109.3</c:v>
                </c:pt>
                <c:pt idx="239">
                  <c:v>109.22</c:v>
                </c:pt>
                <c:pt idx="240">
                  <c:v>109.14</c:v>
                </c:pt>
                <c:pt idx="241">
                  <c:v>109.05</c:v>
                </c:pt>
                <c:pt idx="242">
                  <c:v>108.95</c:v>
                </c:pt>
                <c:pt idx="243">
                  <c:v>108.87</c:v>
                </c:pt>
                <c:pt idx="244">
                  <c:v>108.85</c:v>
                </c:pt>
                <c:pt idx="245">
                  <c:v>108.82</c:v>
                </c:pt>
                <c:pt idx="246">
                  <c:v>108.82</c:v>
                </c:pt>
                <c:pt idx="247">
                  <c:v>108.79</c:v>
                </c:pt>
                <c:pt idx="248">
                  <c:v>108.69</c:v>
                </c:pt>
                <c:pt idx="249">
                  <c:v>108.66</c:v>
                </c:pt>
                <c:pt idx="250">
                  <c:v>108.58</c:v>
                </c:pt>
                <c:pt idx="251">
                  <c:v>108.56</c:v>
                </c:pt>
                <c:pt idx="252">
                  <c:v>108.52</c:v>
                </c:pt>
                <c:pt idx="253">
                  <c:v>108.5</c:v>
                </c:pt>
                <c:pt idx="254">
                  <c:v>108.42</c:v>
                </c:pt>
                <c:pt idx="255">
                  <c:v>108.32</c:v>
                </c:pt>
                <c:pt idx="256">
                  <c:v>108.21</c:v>
                </c:pt>
                <c:pt idx="257">
                  <c:v>108.13</c:v>
                </c:pt>
                <c:pt idx="258">
                  <c:v>108.08</c:v>
                </c:pt>
                <c:pt idx="259">
                  <c:v>107.99</c:v>
                </c:pt>
                <c:pt idx="260">
                  <c:v>107.83</c:v>
                </c:pt>
                <c:pt idx="261">
                  <c:v>107.68</c:v>
                </c:pt>
                <c:pt idx="262">
                  <c:v>107.57</c:v>
                </c:pt>
                <c:pt idx="263">
                  <c:v>107.47</c:v>
                </c:pt>
                <c:pt idx="264">
                  <c:v>107.38</c:v>
                </c:pt>
                <c:pt idx="265">
                  <c:v>107.18</c:v>
                </c:pt>
                <c:pt idx="266">
                  <c:v>107.06</c:v>
                </c:pt>
                <c:pt idx="267">
                  <c:v>106.88</c:v>
                </c:pt>
                <c:pt idx="268">
                  <c:v>106.75</c:v>
                </c:pt>
                <c:pt idx="269">
                  <c:v>106.65</c:v>
                </c:pt>
                <c:pt idx="270">
                  <c:v>106.54</c:v>
                </c:pt>
                <c:pt idx="271">
                  <c:v>106.46</c:v>
                </c:pt>
                <c:pt idx="272">
                  <c:v>106.3</c:v>
                </c:pt>
                <c:pt idx="273">
                  <c:v>106.12</c:v>
                </c:pt>
                <c:pt idx="274">
                  <c:v>105.87</c:v>
                </c:pt>
                <c:pt idx="275">
                  <c:v>105.62</c:v>
                </c:pt>
                <c:pt idx="276">
                  <c:v>105.36</c:v>
                </c:pt>
                <c:pt idx="277">
                  <c:v>105.08</c:v>
                </c:pt>
                <c:pt idx="278">
                  <c:v>104.8</c:v>
                </c:pt>
                <c:pt idx="279">
                  <c:v>104.62</c:v>
                </c:pt>
                <c:pt idx="280">
                  <c:v>104.39</c:v>
                </c:pt>
                <c:pt idx="281">
                  <c:v>104.13</c:v>
                </c:pt>
                <c:pt idx="282">
                  <c:v>103.88</c:v>
                </c:pt>
                <c:pt idx="283">
                  <c:v>103.63</c:v>
                </c:pt>
                <c:pt idx="284">
                  <c:v>103.41</c:v>
                </c:pt>
                <c:pt idx="285">
                  <c:v>103.15</c:v>
                </c:pt>
                <c:pt idx="286">
                  <c:v>102.9</c:v>
                </c:pt>
                <c:pt idx="287">
                  <c:v>102.71</c:v>
                </c:pt>
                <c:pt idx="288">
                  <c:v>102.43</c:v>
                </c:pt>
                <c:pt idx="289">
                  <c:v>102.15</c:v>
                </c:pt>
                <c:pt idx="290">
                  <c:v>101.87</c:v>
                </c:pt>
                <c:pt idx="291">
                  <c:v>101.62</c:v>
                </c:pt>
                <c:pt idx="292">
                  <c:v>101.41</c:v>
                </c:pt>
                <c:pt idx="293">
                  <c:v>101.19</c:v>
                </c:pt>
                <c:pt idx="294">
                  <c:v>100.97</c:v>
                </c:pt>
                <c:pt idx="295">
                  <c:v>100.66</c:v>
                </c:pt>
                <c:pt idx="296">
                  <c:v>100.35</c:v>
                </c:pt>
                <c:pt idx="297">
                  <c:v>100.04</c:v>
                </c:pt>
                <c:pt idx="298">
                  <c:v>99.67</c:v>
                </c:pt>
                <c:pt idx="299">
                  <c:v>99.4</c:v>
                </c:pt>
                <c:pt idx="300">
                  <c:v>99.18</c:v>
                </c:pt>
                <c:pt idx="301">
                  <c:v>99.03</c:v>
                </c:pt>
                <c:pt idx="302">
                  <c:v>98.65</c:v>
                </c:pt>
                <c:pt idx="303">
                  <c:v>98.29</c:v>
                </c:pt>
                <c:pt idx="304">
                  <c:v>97.95</c:v>
                </c:pt>
                <c:pt idx="305">
                  <c:v>97.61</c:v>
                </c:pt>
                <c:pt idx="306">
                  <c:v>97.31</c:v>
                </c:pt>
                <c:pt idx="307">
                  <c:v>97</c:v>
                </c:pt>
                <c:pt idx="308">
                  <c:v>96.79</c:v>
                </c:pt>
                <c:pt idx="309">
                  <c:v>96.51</c:v>
                </c:pt>
                <c:pt idx="310">
                  <c:v>96.24</c:v>
                </c:pt>
                <c:pt idx="311">
                  <c:v>96.36</c:v>
                </c:pt>
                <c:pt idx="312">
                  <c:v>96.36</c:v>
                </c:pt>
                <c:pt idx="313">
                  <c:v>96.3</c:v>
                </c:pt>
                <c:pt idx="314">
                  <c:v>96.12</c:v>
                </c:pt>
                <c:pt idx="315">
                  <c:v>95.88</c:v>
                </c:pt>
                <c:pt idx="316">
                  <c:v>95.55</c:v>
                </c:pt>
                <c:pt idx="317">
                  <c:v>95.16</c:v>
                </c:pt>
                <c:pt idx="318">
                  <c:v>94.79</c:v>
                </c:pt>
                <c:pt idx="319">
                  <c:v>94.49</c:v>
                </c:pt>
                <c:pt idx="320">
                  <c:v>94.16</c:v>
                </c:pt>
                <c:pt idx="321">
                  <c:v>94</c:v>
                </c:pt>
                <c:pt idx="322">
                  <c:v>94.01</c:v>
                </c:pt>
                <c:pt idx="323">
                  <c:v>94.22</c:v>
                </c:pt>
                <c:pt idx="324">
                  <c:v>94.16</c:v>
                </c:pt>
                <c:pt idx="325">
                  <c:v>94.01</c:v>
                </c:pt>
                <c:pt idx="326">
                  <c:v>93.95</c:v>
                </c:pt>
                <c:pt idx="327">
                  <c:v>93.91</c:v>
                </c:pt>
                <c:pt idx="328">
                  <c:v>93.86</c:v>
                </c:pt>
                <c:pt idx="329">
                  <c:v>93.81</c:v>
                </c:pt>
                <c:pt idx="330">
                  <c:v>93.71</c:v>
                </c:pt>
                <c:pt idx="331">
                  <c:v>93.55</c:v>
                </c:pt>
                <c:pt idx="332">
                  <c:v>93.34</c:v>
                </c:pt>
                <c:pt idx="333">
                  <c:v>93.16</c:v>
                </c:pt>
                <c:pt idx="334">
                  <c:v>92.97</c:v>
                </c:pt>
                <c:pt idx="335">
                  <c:v>92.82</c:v>
                </c:pt>
                <c:pt idx="336">
                  <c:v>92.82</c:v>
                </c:pt>
                <c:pt idx="337">
                  <c:v>92.73</c:v>
                </c:pt>
                <c:pt idx="338">
                  <c:v>92.46</c:v>
                </c:pt>
                <c:pt idx="339">
                  <c:v>92.17</c:v>
                </c:pt>
                <c:pt idx="340">
                  <c:v>91.84</c:v>
                </c:pt>
                <c:pt idx="341">
                  <c:v>91.45</c:v>
                </c:pt>
                <c:pt idx="342">
                  <c:v>91.13</c:v>
                </c:pt>
                <c:pt idx="343">
                  <c:v>90.8</c:v>
                </c:pt>
                <c:pt idx="344">
                  <c:v>90.3</c:v>
                </c:pt>
                <c:pt idx="345">
                  <c:v>89.84</c:v>
                </c:pt>
                <c:pt idx="346">
                  <c:v>89.37</c:v>
                </c:pt>
                <c:pt idx="347">
                  <c:v>88.93</c:v>
                </c:pt>
                <c:pt idx="348">
                  <c:v>88.47</c:v>
                </c:pt>
                <c:pt idx="349">
                  <c:v>88.06</c:v>
                </c:pt>
                <c:pt idx="350">
                  <c:v>87.71</c:v>
                </c:pt>
                <c:pt idx="351">
                  <c:v>87.28</c:v>
                </c:pt>
                <c:pt idx="352">
                  <c:v>86.85</c:v>
                </c:pt>
                <c:pt idx="353">
                  <c:v>86.65</c:v>
                </c:pt>
                <c:pt idx="354">
                  <c:v>86.34</c:v>
                </c:pt>
                <c:pt idx="355">
                  <c:v>85.94</c:v>
                </c:pt>
                <c:pt idx="356">
                  <c:v>85.77</c:v>
                </c:pt>
                <c:pt idx="357">
                  <c:v>85.74</c:v>
                </c:pt>
                <c:pt idx="358">
                  <c:v>85.82</c:v>
                </c:pt>
                <c:pt idx="359">
                  <c:v>85.97</c:v>
                </c:pt>
                <c:pt idx="360">
                  <c:v>86.19</c:v>
                </c:pt>
                <c:pt idx="361">
                  <c:v>86.34</c:v>
                </c:pt>
                <c:pt idx="362">
                  <c:v>86.48</c:v>
                </c:pt>
                <c:pt idx="363">
                  <c:v>86.57</c:v>
                </c:pt>
                <c:pt idx="364">
                  <c:v>86.71</c:v>
                </c:pt>
              </c:numCache>
            </c:numRef>
          </c:val>
          <c:smooth val="0"/>
          <c:extLst xmlns:c16r2="http://schemas.microsoft.com/office/drawing/2015/06/chart">
            <c:ext xmlns:c16="http://schemas.microsoft.com/office/drawing/2014/chart" uri="{C3380CC4-5D6E-409C-BE32-E72D297353CC}">
              <c16:uniqueId val="{00000001-4ECA-4995-9DF4-00B623785D94}"/>
            </c:ext>
          </c:extLst>
        </c:ser>
        <c:ser>
          <c:idx val="4"/>
          <c:order val="2"/>
          <c:tx>
            <c:v>2019</c:v>
          </c:tx>
          <c:spPr>
            <a:ln w="34925" cap="rnd">
              <a:solidFill>
                <a:schemeClr val="accent5"/>
              </a:solidFill>
              <a:round/>
            </a:ln>
            <a:effectLst>
              <a:outerShdw blurRad="63500" dist="38100" dir="5400000" rotWithShape="0">
                <a:srgbClr val="000000">
                  <a:alpha val="45000"/>
                </a:srgbClr>
              </a:outerShdw>
            </a:effectLst>
          </c:spPr>
          <c:marker>
            <c:symbol val="none"/>
          </c:marker>
          <c:val>
            <c:numRef>
              <c:f>Hoja1!$F$1100:$F$1464</c:f>
              <c:numCache>
                <c:formatCode>General</c:formatCode>
                <c:ptCount val="365"/>
                <c:pt idx="0">
                  <c:v>86.8</c:v>
                </c:pt>
                <c:pt idx="1">
                  <c:v>87.02</c:v>
                </c:pt>
                <c:pt idx="2">
                  <c:v>87.14</c:v>
                </c:pt>
                <c:pt idx="3">
                  <c:v>87.31</c:v>
                </c:pt>
                <c:pt idx="4">
                  <c:v>87.34</c:v>
                </c:pt>
                <c:pt idx="5">
                  <c:v>87.37</c:v>
                </c:pt>
                <c:pt idx="6">
                  <c:v>87.42</c:v>
                </c:pt>
                <c:pt idx="7">
                  <c:v>87.37</c:v>
                </c:pt>
                <c:pt idx="8">
                  <c:v>87.28</c:v>
                </c:pt>
                <c:pt idx="9">
                  <c:v>87.2</c:v>
                </c:pt>
                <c:pt idx="10">
                  <c:v>87.08</c:v>
                </c:pt>
                <c:pt idx="11">
                  <c:v>87.01</c:v>
                </c:pt>
                <c:pt idx="12">
                  <c:v>87.02</c:v>
                </c:pt>
                <c:pt idx="13">
                  <c:v>87.08</c:v>
                </c:pt>
                <c:pt idx="14">
                  <c:v>87.02</c:v>
                </c:pt>
                <c:pt idx="15">
                  <c:v>86.97</c:v>
                </c:pt>
                <c:pt idx="16">
                  <c:v>86.88</c:v>
                </c:pt>
                <c:pt idx="17">
                  <c:v>86.82</c:v>
                </c:pt>
                <c:pt idx="18">
                  <c:v>86.78</c:v>
                </c:pt>
                <c:pt idx="19">
                  <c:v>87.02</c:v>
                </c:pt>
                <c:pt idx="20">
                  <c:v>87.11</c:v>
                </c:pt>
                <c:pt idx="21">
                  <c:v>87.11</c:v>
                </c:pt>
                <c:pt idx="22">
                  <c:v>87.22</c:v>
                </c:pt>
                <c:pt idx="23">
                  <c:v>87.2</c:v>
                </c:pt>
                <c:pt idx="24">
                  <c:v>87.11</c:v>
                </c:pt>
                <c:pt idx="25">
                  <c:v>87.02</c:v>
                </c:pt>
                <c:pt idx="26">
                  <c:v>86.97</c:v>
                </c:pt>
                <c:pt idx="27">
                  <c:v>86.97</c:v>
                </c:pt>
                <c:pt idx="28">
                  <c:v>86.97</c:v>
                </c:pt>
                <c:pt idx="29">
                  <c:v>87.14</c:v>
                </c:pt>
                <c:pt idx="30">
                  <c:v>87.4</c:v>
                </c:pt>
                <c:pt idx="31">
                  <c:v>88</c:v>
                </c:pt>
                <c:pt idx="32">
                  <c:v>89.05</c:v>
                </c:pt>
                <c:pt idx="33">
                  <c:v>90.8</c:v>
                </c:pt>
                <c:pt idx="34">
                  <c:v>92.31</c:v>
                </c:pt>
                <c:pt idx="35">
                  <c:v>93.77</c:v>
                </c:pt>
                <c:pt idx="36">
                  <c:v>95.37</c:v>
                </c:pt>
                <c:pt idx="37">
                  <c:v>96.82</c:v>
                </c:pt>
                <c:pt idx="38">
                  <c:v>97.74</c:v>
                </c:pt>
                <c:pt idx="39">
                  <c:v>98.29</c:v>
                </c:pt>
                <c:pt idx="40">
                  <c:v>98.75</c:v>
                </c:pt>
                <c:pt idx="41">
                  <c:v>99.27</c:v>
                </c:pt>
                <c:pt idx="42">
                  <c:v>99.91</c:v>
                </c:pt>
                <c:pt idx="43">
                  <c:v>100.57</c:v>
                </c:pt>
                <c:pt idx="44">
                  <c:v>101.47</c:v>
                </c:pt>
                <c:pt idx="45">
                  <c:v>102.37</c:v>
                </c:pt>
                <c:pt idx="46">
                  <c:v>104.04</c:v>
                </c:pt>
                <c:pt idx="47">
                  <c:v>106.38</c:v>
                </c:pt>
                <c:pt idx="48">
                  <c:v>107.99</c:v>
                </c:pt>
                <c:pt idx="49">
                  <c:v>109.24</c:v>
                </c:pt>
                <c:pt idx="50">
                  <c:v>110.84</c:v>
                </c:pt>
                <c:pt idx="51">
                  <c:v>112.57</c:v>
                </c:pt>
                <c:pt idx="52">
                  <c:v>113.87</c:v>
                </c:pt>
                <c:pt idx="53">
                  <c:v>114.76</c:v>
                </c:pt>
                <c:pt idx="54">
                  <c:v>115.46</c:v>
                </c:pt>
                <c:pt idx="55">
                  <c:v>116.43</c:v>
                </c:pt>
                <c:pt idx="56">
                  <c:v>117.27</c:v>
                </c:pt>
                <c:pt idx="57">
                  <c:v>118.59</c:v>
                </c:pt>
                <c:pt idx="58">
                  <c:v>119.64</c:v>
                </c:pt>
                <c:pt idx="59">
                  <c:v>120.73</c:v>
                </c:pt>
                <c:pt idx="60">
                  <c:v>121.45</c:v>
                </c:pt>
                <c:pt idx="61">
                  <c:v>122.1</c:v>
                </c:pt>
                <c:pt idx="62">
                  <c:v>122.69</c:v>
                </c:pt>
                <c:pt idx="63">
                  <c:v>123.14</c:v>
                </c:pt>
                <c:pt idx="64">
                  <c:v>123.52</c:v>
                </c:pt>
                <c:pt idx="65">
                  <c:v>123.76</c:v>
                </c:pt>
                <c:pt idx="66">
                  <c:v>123.97</c:v>
                </c:pt>
                <c:pt idx="67">
                  <c:v>124.11</c:v>
                </c:pt>
                <c:pt idx="68">
                  <c:v>124.32</c:v>
                </c:pt>
                <c:pt idx="69">
                  <c:v>124.49</c:v>
                </c:pt>
                <c:pt idx="70">
                  <c:v>124.63</c:v>
                </c:pt>
                <c:pt idx="71">
                  <c:v>124.77</c:v>
                </c:pt>
                <c:pt idx="72">
                  <c:v>124.88</c:v>
                </c:pt>
                <c:pt idx="73">
                  <c:v>124.98</c:v>
                </c:pt>
                <c:pt idx="74">
                  <c:v>125.05</c:v>
                </c:pt>
                <c:pt idx="75">
                  <c:v>125.16</c:v>
                </c:pt>
                <c:pt idx="76">
                  <c:v>125.43</c:v>
                </c:pt>
                <c:pt idx="77">
                  <c:v>125.71</c:v>
                </c:pt>
                <c:pt idx="78">
                  <c:v>125.82</c:v>
                </c:pt>
                <c:pt idx="79">
                  <c:v>126.13</c:v>
                </c:pt>
                <c:pt idx="80">
                  <c:v>126.34</c:v>
                </c:pt>
                <c:pt idx="81">
                  <c:v>126.48</c:v>
                </c:pt>
                <c:pt idx="82">
                  <c:v>126.62</c:v>
                </c:pt>
                <c:pt idx="83">
                  <c:v>126.8</c:v>
                </c:pt>
                <c:pt idx="84">
                  <c:v>126.94</c:v>
                </c:pt>
                <c:pt idx="85">
                  <c:v>127.12</c:v>
                </c:pt>
                <c:pt idx="86">
                  <c:v>127.37</c:v>
                </c:pt>
                <c:pt idx="87">
                  <c:v>127.58</c:v>
                </c:pt>
                <c:pt idx="88">
                  <c:v>127.68</c:v>
                </c:pt>
                <c:pt idx="89">
                  <c:v>127.86</c:v>
                </c:pt>
                <c:pt idx="90">
                  <c:v>128.04</c:v>
                </c:pt>
                <c:pt idx="91">
                  <c:v>128.18</c:v>
                </c:pt>
                <c:pt idx="92">
                  <c:v>128.32</c:v>
                </c:pt>
                <c:pt idx="93">
                  <c:v>128.43</c:v>
                </c:pt>
                <c:pt idx="94">
                  <c:v>128.57</c:v>
                </c:pt>
                <c:pt idx="95">
                  <c:v>128.71</c:v>
                </c:pt>
                <c:pt idx="96">
                  <c:v>128.81</c:v>
                </c:pt>
                <c:pt idx="97">
                  <c:v>128.91999999999999</c:v>
                </c:pt>
                <c:pt idx="98">
                  <c:v>128.94</c:v>
                </c:pt>
                <c:pt idx="99">
                  <c:v>128.91999999999999</c:v>
                </c:pt>
                <c:pt idx="100">
                  <c:v>128.91999999999999</c:v>
                </c:pt>
                <c:pt idx="101">
                  <c:v>128.88999999999999</c:v>
                </c:pt>
                <c:pt idx="102">
                  <c:v>128.87</c:v>
                </c:pt>
                <c:pt idx="103">
                  <c:v>128.88999999999999</c:v>
                </c:pt>
                <c:pt idx="104">
                  <c:v>128.91999999999999</c:v>
                </c:pt>
                <c:pt idx="105">
                  <c:v>128.91999999999999</c:v>
                </c:pt>
                <c:pt idx="106">
                  <c:v>128.9</c:v>
                </c:pt>
                <c:pt idx="107">
                  <c:v>128.87</c:v>
                </c:pt>
                <c:pt idx="108">
                  <c:v>128.81</c:v>
                </c:pt>
                <c:pt idx="109">
                  <c:v>128.83000000000001</c:v>
                </c:pt>
                <c:pt idx="110">
                  <c:v>128.85</c:v>
                </c:pt>
                <c:pt idx="111">
                  <c:v>128.94</c:v>
                </c:pt>
                <c:pt idx="112">
                  <c:v>128.88999999999999</c:v>
                </c:pt>
                <c:pt idx="113">
                  <c:v>128.85</c:v>
                </c:pt>
                <c:pt idx="114">
                  <c:v>128.81</c:v>
                </c:pt>
                <c:pt idx="115">
                  <c:v>128.78</c:v>
                </c:pt>
                <c:pt idx="116">
                  <c:v>128.74</c:v>
                </c:pt>
                <c:pt idx="117">
                  <c:v>128.71</c:v>
                </c:pt>
                <c:pt idx="118">
                  <c:v>128.71</c:v>
                </c:pt>
                <c:pt idx="119">
                  <c:v>128.63999999999999</c:v>
                </c:pt>
                <c:pt idx="120">
                  <c:v>128.57</c:v>
                </c:pt>
                <c:pt idx="121">
                  <c:v>128.5</c:v>
                </c:pt>
                <c:pt idx="122">
                  <c:v>128.46</c:v>
                </c:pt>
                <c:pt idx="123">
                  <c:v>128.43</c:v>
                </c:pt>
                <c:pt idx="124">
                  <c:v>128.41</c:v>
                </c:pt>
                <c:pt idx="125">
                  <c:v>128.38999999999999</c:v>
                </c:pt>
                <c:pt idx="126">
                  <c:v>128.36000000000001</c:v>
                </c:pt>
                <c:pt idx="127">
                  <c:v>128.28</c:v>
                </c:pt>
                <c:pt idx="128">
                  <c:v>128.21</c:v>
                </c:pt>
                <c:pt idx="129">
                  <c:v>128.13999999999999</c:v>
                </c:pt>
                <c:pt idx="130">
                  <c:v>128.07</c:v>
                </c:pt>
                <c:pt idx="131">
                  <c:v>128.04</c:v>
                </c:pt>
                <c:pt idx="132">
                  <c:v>128.19999999999999</c:v>
                </c:pt>
                <c:pt idx="133">
                  <c:v>128.18</c:v>
                </c:pt>
                <c:pt idx="134">
                  <c:v>128.13999999999999</c:v>
                </c:pt>
                <c:pt idx="135">
                  <c:v>128.07</c:v>
                </c:pt>
                <c:pt idx="136">
                  <c:v>128</c:v>
                </c:pt>
                <c:pt idx="137">
                  <c:v>127.93</c:v>
                </c:pt>
                <c:pt idx="138">
                  <c:v>127.93</c:v>
                </c:pt>
                <c:pt idx="139">
                  <c:v>127.93</c:v>
                </c:pt>
                <c:pt idx="140">
                  <c:v>127.86</c:v>
                </c:pt>
                <c:pt idx="141">
                  <c:v>127.75</c:v>
                </c:pt>
                <c:pt idx="142">
                  <c:v>127.68</c:v>
                </c:pt>
                <c:pt idx="143">
                  <c:v>127.51</c:v>
                </c:pt>
                <c:pt idx="144">
                  <c:v>127.37</c:v>
                </c:pt>
                <c:pt idx="145">
                  <c:v>127.26</c:v>
                </c:pt>
                <c:pt idx="146">
                  <c:v>127.15</c:v>
                </c:pt>
                <c:pt idx="147">
                  <c:v>127.01</c:v>
                </c:pt>
                <c:pt idx="148">
                  <c:v>126.84</c:v>
                </c:pt>
                <c:pt idx="149">
                  <c:v>126.66</c:v>
                </c:pt>
                <c:pt idx="150">
                  <c:v>126.48</c:v>
                </c:pt>
                <c:pt idx="151">
                  <c:v>126.31</c:v>
                </c:pt>
                <c:pt idx="152">
                  <c:v>126.23</c:v>
                </c:pt>
                <c:pt idx="153">
                  <c:v>126.13</c:v>
                </c:pt>
                <c:pt idx="154">
                  <c:v>125.95</c:v>
                </c:pt>
                <c:pt idx="155">
                  <c:v>125.78</c:v>
                </c:pt>
                <c:pt idx="156">
                  <c:v>125.57</c:v>
                </c:pt>
                <c:pt idx="157">
                  <c:v>125.47</c:v>
                </c:pt>
                <c:pt idx="158">
                  <c:v>125.33</c:v>
                </c:pt>
                <c:pt idx="159">
                  <c:v>125.26</c:v>
                </c:pt>
                <c:pt idx="160">
                  <c:v>125.19</c:v>
                </c:pt>
                <c:pt idx="161">
                  <c:v>125.09</c:v>
                </c:pt>
                <c:pt idx="162">
                  <c:v>124.95</c:v>
                </c:pt>
                <c:pt idx="163">
                  <c:v>124.84</c:v>
                </c:pt>
                <c:pt idx="164">
                  <c:v>124.74</c:v>
                </c:pt>
                <c:pt idx="165">
                  <c:v>124.6</c:v>
                </c:pt>
                <c:pt idx="166">
                  <c:v>124.53</c:v>
                </c:pt>
                <c:pt idx="167">
                  <c:v>124.46</c:v>
                </c:pt>
                <c:pt idx="168">
                  <c:v>124.32</c:v>
                </c:pt>
                <c:pt idx="169">
                  <c:v>124.25</c:v>
                </c:pt>
                <c:pt idx="170">
                  <c:v>124.15</c:v>
                </c:pt>
                <c:pt idx="171">
                  <c:v>123.97</c:v>
                </c:pt>
                <c:pt idx="172">
                  <c:v>123.8</c:v>
                </c:pt>
                <c:pt idx="173">
                  <c:v>123.63</c:v>
                </c:pt>
                <c:pt idx="174">
                  <c:v>123.45</c:v>
                </c:pt>
                <c:pt idx="175">
                  <c:v>123.21</c:v>
                </c:pt>
                <c:pt idx="176">
                  <c:v>123</c:v>
                </c:pt>
                <c:pt idx="177">
                  <c:v>122.83</c:v>
                </c:pt>
                <c:pt idx="178">
                  <c:v>122.63</c:v>
                </c:pt>
                <c:pt idx="179">
                  <c:v>122.45</c:v>
                </c:pt>
                <c:pt idx="180">
                  <c:v>122.27</c:v>
                </c:pt>
                <c:pt idx="181">
                  <c:v>122.16</c:v>
                </c:pt>
                <c:pt idx="182">
                  <c:v>121.93</c:v>
                </c:pt>
                <c:pt idx="183">
                  <c:v>121.73</c:v>
                </c:pt>
                <c:pt idx="184">
                  <c:v>121.56</c:v>
                </c:pt>
                <c:pt idx="185">
                  <c:v>121.38</c:v>
                </c:pt>
                <c:pt idx="186">
                  <c:v>121.18</c:v>
                </c:pt>
                <c:pt idx="187">
                  <c:v>120.99</c:v>
                </c:pt>
                <c:pt idx="188">
                  <c:v>120.87</c:v>
                </c:pt>
                <c:pt idx="189">
                  <c:v>120.63</c:v>
                </c:pt>
                <c:pt idx="190">
                  <c:v>120.43</c:v>
                </c:pt>
                <c:pt idx="191">
                  <c:v>120.2</c:v>
                </c:pt>
                <c:pt idx="192">
                  <c:v>119.98</c:v>
                </c:pt>
                <c:pt idx="193">
                  <c:v>119.78</c:v>
                </c:pt>
                <c:pt idx="194">
                  <c:v>119.59</c:v>
                </c:pt>
                <c:pt idx="195">
                  <c:v>119.45</c:v>
                </c:pt>
                <c:pt idx="196">
                  <c:v>119.23</c:v>
                </c:pt>
                <c:pt idx="197">
                  <c:v>118.99</c:v>
                </c:pt>
                <c:pt idx="198">
                  <c:v>118.86</c:v>
                </c:pt>
                <c:pt idx="199">
                  <c:v>118.66</c:v>
                </c:pt>
                <c:pt idx="200">
                  <c:v>118.45</c:v>
                </c:pt>
                <c:pt idx="201">
                  <c:v>118.39</c:v>
                </c:pt>
                <c:pt idx="202">
                  <c:v>118.28</c:v>
                </c:pt>
                <c:pt idx="203">
                  <c:v>118.08</c:v>
                </c:pt>
                <c:pt idx="204">
                  <c:v>117.98</c:v>
                </c:pt>
                <c:pt idx="205">
                  <c:v>118.12</c:v>
                </c:pt>
                <c:pt idx="206">
                  <c:v>117.98</c:v>
                </c:pt>
                <c:pt idx="207">
                  <c:v>117.85</c:v>
                </c:pt>
                <c:pt idx="208">
                  <c:v>117.75</c:v>
                </c:pt>
                <c:pt idx="209">
                  <c:v>117.71</c:v>
                </c:pt>
                <c:pt idx="210">
                  <c:v>117.54</c:v>
                </c:pt>
                <c:pt idx="211">
                  <c:v>117.37</c:v>
                </c:pt>
                <c:pt idx="212">
                  <c:v>117.21</c:v>
                </c:pt>
                <c:pt idx="213">
                  <c:v>117.04</c:v>
                </c:pt>
                <c:pt idx="214">
                  <c:v>116.87</c:v>
                </c:pt>
                <c:pt idx="215">
                  <c:v>116.77</c:v>
                </c:pt>
                <c:pt idx="216">
                  <c:v>116.67</c:v>
                </c:pt>
                <c:pt idx="217">
                  <c:v>116.46</c:v>
                </c:pt>
                <c:pt idx="218">
                  <c:v>116.33</c:v>
                </c:pt>
                <c:pt idx="219">
                  <c:v>116.16</c:v>
                </c:pt>
                <c:pt idx="220">
                  <c:v>115.96</c:v>
                </c:pt>
                <c:pt idx="221">
                  <c:v>115.76</c:v>
                </c:pt>
                <c:pt idx="222">
                  <c:v>115.63</c:v>
                </c:pt>
                <c:pt idx="223">
                  <c:v>115.53</c:v>
                </c:pt>
                <c:pt idx="224">
                  <c:v>115.43</c:v>
                </c:pt>
                <c:pt idx="225">
                  <c:v>115.31</c:v>
                </c:pt>
                <c:pt idx="226">
                  <c:v>115.23</c:v>
                </c:pt>
                <c:pt idx="227">
                  <c:v>115.06</c:v>
                </c:pt>
                <c:pt idx="228">
                  <c:v>114.9</c:v>
                </c:pt>
                <c:pt idx="229">
                  <c:v>114.76</c:v>
                </c:pt>
                <c:pt idx="230">
                  <c:v>114.63</c:v>
                </c:pt>
                <c:pt idx="231">
                  <c:v>114.46</c:v>
                </c:pt>
                <c:pt idx="232">
                  <c:v>114.3</c:v>
                </c:pt>
                <c:pt idx="233">
                  <c:v>114.13</c:v>
                </c:pt>
                <c:pt idx="234">
                  <c:v>113.97</c:v>
                </c:pt>
                <c:pt idx="235">
                  <c:v>113.77</c:v>
                </c:pt>
                <c:pt idx="236">
                  <c:v>113.67</c:v>
                </c:pt>
                <c:pt idx="237">
                  <c:v>113.57</c:v>
                </c:pt>
                <c:pt idx="238">
                  <c:v>113.37</c:v>
                </c:pt>
                <c:pt idx="239">
                  <c:v>113.17</c:v>
                </c:pt>
                <c:pt idx="240">
                  <c:v>113</c:v>
                </c:pt>
                <c:pt idx="241">
                  <c:v>112.81</c:v>
                </c:pt>
                <c:pt idx="242">
                  <c:v>112.61</c:v>
                </c:pt>
                <c:pt idx="243">
                  <c:v>112.51</c:v>
                </c:pt>
                <c:pt idx="244">
                  <c:v>112.41</c:v>
                </c:pt>
                <c:pt idx="245">
                  <c:v>112.21</c:v>
                </c:pt>
                <c:pt idx="246">
                  <c:v>112.02</c:v>
                </c:pt>
                <c:pt idx="247">
                  <c:v>111.85</c:v>
                </c:pt>
                <c:pt idx="248">
                  <c:v>111.66</c:v>
                </c:pt>
                <c:pt idx="249">
                  <c:v>111.43</c:v>
                </c:pt>
                <c:pt idx="250">
                  <c:v>111.33</c:v>
                </c:pt>
                <c:pt idx="251">
                  <c:v>111.23</c:v>
                </c:pt>
                <c:pt idx="252">
                  <c:v>111.04</c:v>
                </c:pt>
                <c:pt idx="253">
                  <c:v>110.87</c:v>
                </c:pt>
                <c:pt idx="254">
                  <c:v>110.74</c:v>
                </c:pt>
                <c:pt idx="255">
                  <c:v>110.65</c:v>
                </c:pt>
                <c:pt idx="256">
                  <c:v>110.52</c:v>
                </c:pt>
                <c:pt idx="257">
                  <c:v>110.38</c:v>
                </c:pt>
                <c:pt idx="258">
                  <c:v>110.32</c:v>
                </c:pt>
                <c:pt idx="259">
                  <c:v>110.16</c:v>
                </c:pt>
                <c:pt idx="260">
                  <c:v>109.99</c:v>
                </c:pt>
                <c:pt idx="261">
                  <c:v>109.86</c:v>
                </c:pt>
                <c:pt idx="262">
                  <c:v>109.73</c:v>
                </c:pt>
                <c:pt idx="263">
                  <c:v>109.6</c:v>
                </c:pt>
                <c:pt idx="264">
                  <c:v>109.54</c:v>
                </c:pt>
                <c:pt idx="265">
                  <c:v>109.44</c:v>
                </c:pt>
                <c:pt idx="266">
                  <c:v>109.27</c:v>
                </c:pt>
                <c:pt idx="267">
                  <c:v>109.15</c:v>
                </c:pt>
                <c:pt idx="268">
                  <c:v>108.98</c:v>
                </c:pt>
                <c:pt idx="269">
                  <c:v>108.82</c:v>
                </c:pt>
                <c:pt idx="270">
                  <c:v>108.63</c:v>
                </c:pt>
                <c:pt idx="271">
                  <c:v>108.5</c:v>
                </c:pt>
                <c:pt idx="272">
                  <c:v>108.44</c:v>
                </c:pt>
                <c:pt idx="273">
                  <c:v>108.25</c:v>
                </c:pt>
                <c:pt idx="274">
                  <c:v>108.05</c:v>
                </c:pt>
                <c:pt idx="275">
                  <c:v>107.86</c:v>
                </c:pt>
                <c:pt idx="276">
                  <c:v>107.67</c:v>
                </c:pt>
                <c:pt idx="277">
                  <c:v>107.51</c:v>
                </c:pt>
                <c:pt idx="278">
                  <c:v>107.47</c:v>
                </c:pt>
                <c:pt idx="279">
                  <c:v>107.38</c:v>
                </c:pt>
                <c:pt idx="280">
                  <c:v>107.28</c:v>
                </c:pt>
                <c:pt idx="281">
                  <c:v>107.15</c:v>
                </c:pt>
                <c:pt idx="282">
                  <c:v>107.02</c:v>
                </c:pt>
                <c:pt idx="283">
                  <c:v>106.86</c:v>
                </c:pt>
                <c:pt idx="284">
                  <c:v>106.7</c:v>
                </c:pt>
                <c:pt idx="285">
                  <c:v>106.64</c:v>
                </c:pt>
                <c:pt idx="286">
                  <c:v>106.54</c:v>
                </c:pt>
                <c:pt idx="287">
                  <c:v>106.35</c:v>
                </c:pt>
                <c:pt idx="288">
                  <c:v>106.22</c:v>
                </c:pt>
                <c:pt idx="289">
                  <c:v>106.06</c:v>
                </c:pt>
                <c:pt idx="290">
                  <c:v>105.9</c:v>
                </c:pt>
                <c:pt idx="291">
                  <c:v>105.74</c:v>
                </c:pt>
                <c:pt idx="292">
                  <c:v>105.68</c:v>
                </c:pt>
                <c:pt idx="293">
                  <c:v>105.59</c:v>
                </c:pt>
                <c:pt idx="294">
                  <c:v>105.43</c:v>
                </c:pt>
                <c:pt idx="295">
                  <c:v>105.27</c:v>
                </c:pt>
                <c:pt idx="296">
                  <c:v>105.08</c:v>
                </c:pt>
                <c:pt idx="297">
                  <c:v>104.89</c:v>
                </c:pt>
                <c:pt idx="298">
                  <c:v>104.73</c:v>
                </c:pt>
                <c:pt idx="299">
                  <c:v>104.67</c:v>
                </c:pt>
                <c:pt idx="300">
                  <c:v>104.57</c:v>
                </c:pt>
                <c:pt idx="301">
                  <c:v>104.38</c:v>
                </c:pt>
                <c:pt idx="302">
                  <c:v>104.2</c:v>
                </c:pt>
                <c:pt idx="303">
                  <c:v>104.01</c:v>
                </c:pt>
                <c:pt idx="304">
                  <c:v>103.82</c:v>
                </c:pt>
                <c:pt idx="305">
                  <c:v>103.69</c:v>
                </c:pt>
                <c:pt idx="306">
                  <c:v>103.63</c:v>
                </c:pt>
                <c:pt idx="307">
                  <c:v>103.5</c:v>
                </c:pt>
                <c:pt idx="308">
                  <c:v>103.31</c:v>
                </c:pt>
                <c:pt idx="309">
                  <c:v>103.15</c:v>
                </c:pt>
                <c:pt idx="310">
                  <c:v>103.18</c:v>
                </c:pt>
                <c:pt idx="311">
                  <c:v>103.09</c:v>
                </c:pt>
                <c:pt idx="312">
                  <c:v>102.99</c:v>
                </c:pt>
                <c:pt idx="313">
                  <c:v>102.87</c:v>
                </c:pt>
                <c:pt idx="314">
                  <c:v>102.77</c:v>
                </c:pt>
                <c:pt idx="315">
                  <c:v>102.65</c:v>
                </c:pt>
                <c:pt idx="316">
                  <c:v>102.53</c:v>
                </c:pt>
                <c:pt idx="317">
                  <c:v>102.49</c:v>
                </c:pt>
                <c:pt idx="318">
                  <c:v>102.53</c:v>
                </c:pt>
                <c:pt idx="319">
                  <c:v>102.53</c:v>
                </c:pt>
                <c:pt idx="320">
                  <c:v>102.49</c:v>
                </c:pt>
                <c:pt idx="321">
                  <c:v>102.43</c:v>
                </c:pt>
                <c:pt idx="322">
                  <c:v>102.34</c:v>
                </c:pt>
                <c:pt idx="323">
                  <c:v>102.18</c:v>
                </c:pt>
                <c:pt idx="324">
                  <c:v>102.06</c:v>
                </c:pt>
                <c:pt idx="325">
                  <c:v>102</c:v>
                </c:pt>
                <c:pt idx="326">
                  <c:v>102</c:v>
                </c:pt>
                <c:pt idx="327">
                  <c:v>102.43</c:v>
                </c:pt>
                <c:pt idx="328">
                  <c:v>102.84</c:v>
                </c:pt>
                <c:pt idx="329">
                  <c:v>102.99</c:v>
                </c:pt>
                <c:pt idx="330">
                  <c:v>103.03</c:v>
                </c:pt>
                <c:pt idx="331">
                  <c:v>102.99</c:v>
                </c:pt>
                <c:pt idx="332">
                  <c:v>102.93</c:v>
                </c:pt>
                <c:pt idx="333">
                  <c:v>102.84</c:v>
                </c:pt>
                <c:pt idx="334">
                  <c:v>102.84</c:v>
                </c:pt>
                <c:pt idx="335">
                  <c:v>102.84</c:v>
                </c:pt>
                <c:pt idx="336">
                  <c:v>102.74</c:v>
                </c:pt>
                <c:pt idx="337">
                  <c:v>102.68</c:v>
                </c:pt>
                <c:pt idx="338">
                  <c:v>102.74</c:v>
                </c:pt>
                <c:pt idx="339">
                  <c:v>102.77</c:v>
                </c:pt>
                <c:pt idx="340">
                  <c:v>102.84</c:v>
                </c:pt>
                <c:pt idx="341">
                  <c:v>102.84</c:v>
                </c:pt>
                <c:pt idx="342">
                  <c:v>102.81</c:v>
                </c:pt>
                <c:pt idx="343">
                  <c:v>102.74</c:v>
                </c:pt>
                <c:pt idx="344">
                  <c:v>102.62</c:v>
                </c:pt>
                <c:pt idx="345">
                  <c:v>102.53</c:v>
                </c:pt>
                <c:pt idx="346">
                  <c:v>102.43</c:v>
                </c:pt>
                <c:pt idx="347">
                  <c:v>102.15</c:v>
                </c:pt>
                <c:pt idx="348">
                  <c:v>101.97</c:v>
                </c:pt>
                <c:pt idx="349">
                  <c:v>101.78</c:v>
                </c:pt>
                <c:pt idx="350">
                  <c:v>101.5</c:v>
                </c:pt>
                <c:pt idx="351">
                  <c:v>101.25</c:v>
                </c:pt>
                <c:pt idx="352">
                  <c:v>101</c:v>
                </c:pt>
                <c:pt idx="353">
                  <c:v>100.72</c:v>
                </c:pt>
                <c:pt idx="354">
                  <c:v>100.47</c:v>
                </c:pt>
                <c:pt idx="355">
                  <c:v>100.38</c:v>
                </c:pt>
                <c:pt idx="356">
                  <c:v>100.32</c:v>
                </c:pt>
                <c:pt idx="357">
                  <c:v>100.07</c:v>
                </c:pt>
                <c:pt idx="358">
                  <c:v>99.79</c:v>
                </c:pt>
                <c:pt idx="359">
                  <c:v>99.67</c:v>
                </c:pt>
                <c:pt idx="360">
                  <c:v>99.48</c:v>
                </c:pt>
                <c:pt idx="361">
                  <c:v>99.27</c:v>
                </c:pt>
                <c:pt idx="362">
                  <c:v>99.24</c:v>
                </c:pt>
                <c:pt idx="363">
                  <c:v>99.18</c:v>
                </c:pt>
                <c:pt idx="364">
                  <c:v>99.39</c:v>
                </c:pt>
              </c:numCache>
            </c:numRef>
          </c:val>
          <c:smooth val="0"/>
          <c:extLst xmlns:c16r2="http://schemas.microsoft.com/office/drawing/2015/06/chart">
            <c:ext xmlns:c16="http://schemas.microsoft.com/office/drawing/2014/chart" uri="{C3380CC4-5D6E-409C-BE32-E72D297353CC}">
              <c16:uniqueId val="{00000002-4ECA-4995-9DF4-00B623785D94}"/>
            </c:ext>
          </c:extLst>
        </c:ser>
        <c:ser>
          <c:idx val="5"/>
          <c:order val="3"/>
          <c:tx>
            <c:v>2020</c:v>
          </c:tx>
          <c:spPr>
            <a:ln w="34925" cap="rnd">
              <a:solidFill>
                <a:schemeClr val="accent6"/>
              </a:solidFill>
              <a:round/>
            </a:ln>
            <a:effectLst>
              <a:outerShdw blurRad="63500" dist="38100" dir="5400000" rotWithShape="0">
                <a:srgbClr val="000000">
                  <a:alpha val="45000"/>
                </a:srgbClr>
              </a:outerShdw>
            </a:effectLst>
          </c:spPr>
          <c:marker>
            <c:symbol val="none"/>
          </c:marker>
          <c:val>
            <c:numRef>
              <c:f>Hoja1!$F$1465:$F$1495</c:f>
              <c:numCache>
                <c:formatCode>General</c:formatCode>
                <c:ptCount val="31"/>
                <c:pt idx="0">
                  <c:v>99.91</c:v>
                </c:pt>
                <c:pt idx="1">
                  <c:v>101.81</c:v>
                </c:pt>
                <c:pt idx="2">
                  <c:v>103.63</c:v>
                </c:pt>
                <c:pt idx="3">
                  <c:v>104.64</c:v>
                </c:pt>
                <c:pt idx="4">
                  <c:v>107.28</c:v>
                </c:pt>
                <c:pt idx="5">
                  <c:v>109.73</c:v>
                </c:pt>
                <c:pt idx="6">
                  <c:v>111.07</c:v>
                </c:pt>
                <c:pt idx="7">
                  <c:v>111.95</c:v>
                </c:pt>
                <c:pt idx="8">
                  <c:v>112.61</c:v>
                </c:pt>
                <c:pt idx="9">
                  <c:v>113.04</c:v>
                </c:pt>
                <c:pt idx="10">
                  <c:v>113.37</c:v>
                </c:pt>
                <c:pt idx="11">
                  <c:v>113.8</c:v>
                </c:pt>
                <c:pt idx="12">
                  <c:v>114.8</c:v>
                </c:pt>
                <c:pt idx="13">
                  <c:v>116.06</c:v>
                </c:pt>
                <c:pt idx="14">
                  <c:v>116.84</c:v>
                </c:pt>
                <c:pt idx="15">
                  <c:v>117.51</c:v>
                </c:pt>
                <c:pt idx="16">
                  <c:v>118.12</c:v>
                </c:pt>
                <c:pt idx="17">
                  <c:v>118.82</c:v>
                </c:pt>
                <c:pt idx="18">
                  <c:v>119.47</c:v>
                </c:pt>
                <c:pt idx="19">
                  <c:v>120.39</c:v>
                </c:pt>
                <c:pt idx="20">
                  <c:v>121.11</c:v>
                </c:pt>
                <c:pt idx="21">
                  <c:v>122.04</c:v>
                </c:pt>
                <c:pt idx="22">
                  <c:v>123.21</c:v>
                </c:pt>
                <c:pt idx="23">
                  <c:v>123.97</c:v>
                </c:pt>
                <c:pt idx="24">
                  <c:v>124.46</c:v>
                </c:pt>
                <c:pt idx="25">
                  <c:v>124.84</c:v>
                </c:pt>
                <c:pt idx="26">
                  <c:v>125.16</c:v>
                </c:pt>
                <c:pt idx="27">
                  <c:v>125.82</c:v>
                </c:pt>
                <c:pt idx="28">
                  <c:v>126.16</c:v>
                </c:pt>
                <c:pt idx="29">
                  <c:v>126.48</c:v>
                </c:pt>
                <c:pt idx="30">
                  <c:v>127.01</c:v>
                </c:pt>
              </c:numCache>
            </c:numRef>
          </c:val>
          <c:smooth val="0"/>
          <c:extLst xmlns:c16r2="http://schemas.microsoft.com/office/drawing/2015/06/chart">
            <c:ext xmlns:c16="http://schemas.microsoft.com/office/drawing/2014/chart" uri="{C3380CC4-5D6E-409C-BE32-E72D297353CC}">
              <c16:uniqueId val="{00000003-4ECA-4995-9DF4-00B623785D94}"/>
            </c:ext>
          </c:extLst>
        </c:ser>
        <c:dLbls>
          <c:showLegendKey val="0"/>
          <c:showVal val="0"/>
          <c:showCatName val="0"/>
          <c:showSerName val="0"/>
          <c:showPercent val="0"/>
          <c:showBubbleSize val="0"/>
        </c:dLbls>
        <c:marker val="1"/>
        <c:smooth val="0"/>
        <c:axId val="64983040"/>
        <c:axId val="64984576"/>
        <c:extLst xmlns:c16r2="http://schemas.microsoft.com/office/drawing/2015/06/chart">
          <c:ext xmlns:c15="http://schemas.microsoft.com/office/drawing/2012/chart" uri="{02D57815-91ED-43cb-92C2-25804820EDAC}">
            <c15:filteredLineSeries>
              <c15:ser>
                <c:idx val="2"/>
                <c:order val="0"/>
                <c:tx>
                  <c:v>2016</c:v>
                </c:tx>
                <c:spPr>
                  <a:ln w="34925" cap="rnd">
                    <a:solidFill>
                      <a:schemeClr val="accent3"/>
                    </a:solidFill>
                    <a:round/>
                  </a:ln>
                  <a:effectLst>
                    <a:outerShdw blurRad="63500" dist="38100" dir="5400000" rotWithShape="0">
                      <a:srgbClr val="000000">
                        <a:alpha val="45000"/>
                      </a:srgbClr>
                    </a:outerShdw>
                  </a:effectLst>
                </c:spPr>
                <c:marker>
                  <c:symbol val="none"/>
                </c:marker>
                <c:val>
                  <c:numRef>
                    <c:extLst xmlns:c16r2="http://schemas.microsoft.com/office/drawing/2015/06/chart">
                      <c:ext uri="{02D57815-91ED-43cb-92C2-25804820EDAC}">
                        <c15:formulaRef>
                          <c15:sqref>Hoja1!$F$4:$F$369</c15:sqref>
                        </c15:formulaRef>
                      </c:ext>
                    </c:extLst>
                    <c:numCache>
                      <c:formatCode>General</c:formatCode>
                      <c:ptCount val="366"/>
                      <c:pt idx="312">
                        <c:v>0.01</c:v>
                      </c:pt>
                      <c:pt idx="313">
                        <c:v>0.01</c:v>
                      </c:pt>
                      <c:pt idx="314">
                        <c:v>0.02</c:v>
                      </c:pt>
                      <c:pt idx="315">
                        <c:v>0.02</c:v>
                      </c:pt>
                      <c:pt idx="316">
                        <c:v>0.03</c:v>
                      </c:pt>
                      <c:pt idx="317">
                        <c:v>0.03</c:v>
                      </c:pt>
                      <c:pt idx="318">
                        <c:v>0.05</c:v>
                      </c:pt>
                      <c:pt idx="319">
                        <c:v>0.05</c:v>
                      </c:pt>
                      <c:pt idx="320">
                        <c:v>0.05</c:v>
                      </c:pt>
                      <c:pt idx="321">
                        <c:v>0.05</c:v>
                      </c:pt>
                      <c:pt idx="322">
                        <c:v>0.02</c:v>
                      </c:pt>
                      <c:pt idx="323">
                        <c:v>0.03</c:v>
                      </c:pt>
                      <c:pt idx="324">
                        <c:v>0.03</c:v>
                      </c:pt>
                      <c:pt idx="325">
                        <c:v>0.03</c:v>
                      </c:pt>
                      <c:pt idx="326">
                        <c:v>0.03</c:v>
                      </c:pt>
                      <c:pt idx="327">
                        <c:v>0.03</c:v>
                      </c:pt>
                      <c:pt idx="328">
                        <c:v>0.04</c:v>
                      </c:pt>
                      <c:pt idx="329">
                        <c:v>0.04</c:v>
                      </c:pt>
                      <c:pt idx="330">
                        <c:v>0.04</c:v>
                      </c:pt>
                      <c:pt idx="331">
                        <c:v>0.04</c:v>
                      </c:pt>
                      <c:pt idx="332">
                        <c:v>0.05</c:v>
                      </c:pt>
                      <c:pt idx="333">
                        <c:v>0.1</c:v>
                      </c:pt>
                      <c:pt idx="334">
                        <c:v>0.17</c:v>
                      </c:pt>
                      <c:pt idx="335">
                        <c:v>0.26</c:v>
                      </c:pt>
                      <c:pt idx="336">
                        <c:v>0.33</c:v>
                      </c:pt>
                      <c:pt idx="337">
                        <c:v>0.41</c:v>
                      </c:pt>
                      <c:pt idx="338">
                        <c:v>0.49</c:v>
                      </c:pt>
                      <c:pt idx="339">
                        <c:v>0.56000000000000005</c:v>
                      </c:pt>
                      <c:pt idx="340">
                        <c:v>0.56000000000000005</c:v>
                      </c:pt>
                      <c:pt idx="341">
                        <c:v>0.56000000000000005</c:v>
                      </c:pt>
                      <c:pt idx="342">
                        <c:v>0.56999999999999995</c:v>
                      </c:pt>
                      <c:pt idx="343">
                        <c:v>0.52</c:v>
                      </c:pt>
                      <c:pt idx="344">
                        <c:v>0.52</c:v>
                      </c:pt>
                      <c:pt idx="345">
                        <c:v>0.52</c:v>
                      </c:pt>
                      <c:pt idx="346">
                        <c:v>0.55000000000000004</c:v>
                      </c:pt>
                      <c:pt idx="347">
                        <c:v>0.57999999999999996</c:v>
                      </c:pt>
                      <c:pt idx="348">
                        <c:v>0.54</c:v>
                      </c:pt>
                      <c:pt idx="349">
                        <c:v>0.51</c:v>
                      </c:pt>
                      <c:pt idx="350">
                        <c:v>0.52</c:v>
                      </c:pt>
                      <c:pt idx="351">
                        <c:v>0.52</c:v>
                      </c:pt>
                      <c:pt idx="352">
                        <c:v>0.52</c:v>
                      </c:pt>
                      <c:pt idx="353">
                        <c:v>0.51</c:v>
                      </c:pt>
                      <c:pt idx="354">
                        <c:v>0.51</c:v>
                      </c:pt>
                      <c:pt idx="355">
                        <c:v>0.52</c:v>
                      </c:pt>
                      <c:pt idx="356">
                        <c:v>0.51</c:v>
                      </c:pt>
                      <c:pt idx="357">
                        <c:v>0.5</c:v>
                      </c:pt>
                      <c:pt idx="358">
                        <c:v>0.49</c:v>
                      </c:pt>
                      <c:pt idx="359">
                        <c:v>0.47</c:v>
                      </c:pt>
                      <c:pt idx="360">
                        <c:v>0.45</c:v>
                      </c:pt>
                      <c:pt idx="361">
                        <c:v>0.44</c:v>
                      </c:pt>
                      <c:pt idx="362">
                        <c:v>0.46</c:v>
                      </c:pt>
                      <c:pt idx="363">
                        <c:v>0.52</c:v>
                      </c:pt>
                      <c:pt idx="364">
                        <c:v>0.54</c:v>
                      </c:pt>
                      <c:pt idx="365">
                        <c:v>0.56000000000000005</c:v>
                      </c:pt>
                    </c:numCache>
                  </c:numRef>
                </c:val>
                <c:smooth val="0"/>
                <c:extLst xmlns:c16r2="http://schemas.microsoft.com/office/drawing/2015/06/chart">
                  <c:ext xmlns:c16="http://schemas.microsoft.com/office/drawing/2014/chart" uri="{C3380CC4-5D6E-409C-BE32-E72D297353CC}">
                    <c16:uniqueId val="{00000004-4ECA-4995-9DF4-00B623785D94}"/>
                  </c:ext>
                </c:extLst>
              </c15:ser>
            </c15:filteredLineSeries>
            <c15:filteredLineSeries>
              <c15:ser>
                <c:idx val="1"/>
                <c:order val="2"/>
                <c:tx>
                  <c:v>2017</c:v>
                </c:tx>
                <c:spPr>
                  <a:ln w="34925" cap="rnd">
                    <a:solidFill>
                      <a:schemeClr val="accent2"/>
                    </a:solidFill>
                    <a:round/>
                  </a:ln>
                  <a:effectLst>
                    <a:outerShdw blurRad="63500" dist="38100" dir="5400000" rotWithShape="0">
                      <a:srgbClr val="000000">
                        <a:alpha val="45000"/>
                      </a:srgbClr>
                    </a:outerShdw>
                  </a:effectLst>
                </c:spPr>
                <c:marker>
                  <c:symbol val="none"/>
                </c:marker>
                <c:cat>
                  <c:numRef>
                    <c:extLst xmlns:c16r2="http://schemas.microsoft.com/office/drawing/2015/06/chart" xmlns:c15="http://schemas.microsoft.com/office/drawing/2012/chart">
                      <c:ext xmlns:c15="http://schemas.microsoft.com/office/drawing/2012/chart" uri="{02D57815-91ED-43cb-92C2-25804820EDAC}">
                        <c15:formulaRef>
                          <c15:sqref>Hoja1!$C$370:$D$734</c15:sqref>
                        </c15:formulaRef>
                      </c:ext>
                    </c:extLst>
                    <c:numCache>
                      <c:formatCode>m/d/yyyy</c:formatCode>
                      <c:ptCount val="365"/>
                      <c:pt idx="0">
                        <c:v>42736</c:v>
                      </c:pt>
                      <c:pt idx="1">
                        <c:v>42737</c:v>
                      </c:pt>
                      <c:pt idx="2">
                        <c:v>42738</c:v>
                      </c:pt>
                      <c:pt idx="3">
                        <c:v>42739</c:v>
                      </c:pt>
                      <c:pt idx="4">
                        <c:v>42740</c:v>
                      </c:pt>
                      <c:pt idx="5">
                        <c:v>42741</c:v>
                      </c:pt>
                      <c:pt idx="6">
                        <c:v>42742</c:v>
                      </c:pt>
                      <c:pt idx="7">
                        <c:v>42743</c:v>
                      </c:pt>
                      <c:pt idx="8">
                        <c:v>42744</c:v>
                      </c:pt>
                      <c:pt idx="9">
                        <c:v>42745</c:v>
                      </c:pt>
                      <c:pt idx="10">
                        <c:v>42746</c:v>
                      </c:pt>
                      <c:pt idx="11">
                        <c:v>42747</c:v>
                      </c:pt>
                      <c:pt idx="12">
                        <c:v>42748</c:v>
                      </c:pt>
                      <c:pt idx="13">
                        <c:v>42749</c:v>
                      </c:pt>
                      <c:pt idx="14">
                        <c:v>42750</c:v>
                      </c:pt>
                      <c:pt idx="15">
                        <c:v>42751</c:v>
                      </c:pt>
                      <c:pt idx="16">
                        <c:v>42752</c:v>
                      </c:pt>
                      <c:pt idx="17">
                        <c:v>42753</c:v>
                      </c:pt>
                      <c:pt idx="18">
                        <c:v>42754</c:v>
                      </c:pt>
                      <c:pt idx="19">
                        <c:v>42755</c:v>
                      </c:pt>
                      <c:pt idx="20">
                        <c:v>42756</c:v>
                      </c:pt>
                      <c:pt idx="21">
                        <c:v>42757</c:v>
                      </c:pt>
                      <c:pt idx="22">
                        <c:v>42758</c:v>
                      </c:pt>
                      <c:pt idx="23">
                        <c:v>42759</c:v>
                      </c:pt>
                      <c:pt idx="24">
                        <c:v>42760</c:v>
                      </c:pt>
                      <c:pt idx="25">
                        <c:v>42761</c:v>
                      </c:pt>
                      <c:pt idx="26">
                        <c:v>42762</c:v>
                      </c:pt>
                      <c:pt idx="27">
                        <c:v>42763</c:v>
                      </c:pt>
                      <c:pt idx="28">
                        <c:v>42764</c:v>
                      </c:pt>
                      <c:pt idx="29">
                        <c:v>42765</c:v>
                      </c:pt>
                      <c:pt idx="30">
                        <c:v>42766</c:v>
                      </c:pt>
                      <c:pt idx="31">
                        <c:v>42767</c:v>
                      </c:pt>
                      <c:pt idx="32">
                        <c:v>42768</c:v>
                      </c:pt>
                      <c:pt idx="33">
                        <c:v>42769</c:v>
                      </c:pt>
                      <c:pt idx="34">
                        <c:v>42770</c:v>
                      </c:pt>
                      <c:pt idx="35">
                        <c:v>42771</c:v>
                      </c:pt>
                      <c:pt idx="36">
                        <c:v>42772</c:v>
                      </c:pt>
                      <c:pt idx="37">
                        <c:v>42773</c:v>
                      </c:pt>
                      <c:pt idx="38">
                        <c:v>42774</c:v>
                      </c:pt>
                      <c:pt idx="39">
                        <c:v>42775</c:v>
                      </c:pt>
                      <c:pt idx="40">
                        <c:v>42776</c:v>
                      </c:pt>
                      <c:pt idx="41">
                        <c:v>42777</c:v>
                      </c:pt>
                      <c:pt idx="42">
                        <c:v>42778</c:v>
                      </c:pt>
                      <c:pt idx="43">
                        <c:v>42779</c:v>
                      </c:pt>
                      <c:pt idx="44">
                        <c:v>42780</c:v>
                      </c:pt>
                      <c:pt idx="45">
                        <c:v>42781</c:v>
                      </c:pt>
                      <c:pt idx="46">
                        <c:v>42782</c:v>
                      </c:pt>
                      <c:pt idx="47">
                        <c:v>42783</c:v>
                      </c:pt>
                      <c:pt idx="48">
                        <c:v>42784</c:v>
                      </c:pt>
                      <c:pt idx="49">
                        <c:v>42785</c:v>
                      </c:pt>
                      <c:pt idx="50">
                        <c:v>42786</c:v>
                      </c:pt>
                      <c:pt idx="51">
                        <c:v>42787</c:v>
                      </c:pt>
                      <c:pt idx="52">
                        <c:v>42788</c:v>
                      </c:pt>
                      <c:pt idx="53">
                        <c:v>42789</c:v>
                      </c:pt>
                      <c:pt idx="54">
                        <c:v>42790</c:v>
                      </c:pt>
                      <c:pt idx="55">
                        <c:v>42791</c:v>
                      </c:pt>
                      <c:pt idx="56">
                        <c:v>42792</c:v>
                      </c:pt>
                      <c:pt idx="57">
                        <c:v>42793</c:v>
                      </c:pt>
                      <c:pt idx="58">
                        <c:v>42794</c:v>
                      </c:pt>
                      <c:pt idx="59">
                        <c:v>42795</c:v>
                      </c:pt>
                      <c:pt idx="60">
                        <c:v>42796</c:v>
                      </c:pt>
                      <c:pt idx="61">
                        <c:v>42797</c:v>
                      </c:pt>
                      <c:pt idx="62">
                        <c:v>42798</c:v>
                      </c:pt>
                      <c:pt idx="63">
                        <c:v>42799</c:v>
                      </c:pt>
                      <c:pt idx="64">
                        <c:v>42800</c:v>
                      </c:pt>
                      <c:pt idx="65">
                        <c:v>42801</c:v>
                      </c:pt>
                      <c:pt idx="66">
                        <c:v>42802</c:v>
                      </c:pt>
                      <c:pt idx="67">
                        <c:v>42803</c:v>
                      </c:pt>
                      <c:pt idx="68">
                        <c:v>42804</c:v>
                      </c:pt>
                      <c:pt idx="69">
                        <c:v>42805</c:v>
                      </c:pt>
                      <c:pt idx="70">
                        <c:v>42806</c:v>
                      </c:pt>
                      <c:pt idx="71">
                        <c:v>42807</c:v>
                      </c:pt>
                      <c:pt idx="72">
                        <c:v>42808</c:v>
                      </c:pt>
                      <c:pt idx="73">
                        <c:v>42809</c:v>
                      </c:pt>
                      <c:pt idx="74">
                        <c:v>42810</c:v>
                      </c:pt>
                      <c:pt idx="75">
                        <c:v>42811</c:v>
                      </c:pt>
                      <c:pt idx="76">
                        <c:v>42812</c:v>
                      </c:pt>
                      <c:pt idx="77">
                        <c:v>42813</c:v>
                      </c:pt>
                      <c:pt idx="78">
                        <c:v>42814</c:v>
                      </c:pt>
                      <c:pt idx="79">
                        <c:v>42815</c:v>
                      </c:pt>
                      <c:pt idx="80">
                        <c:v>42816</c:v>
                      </c:pt>
                      <c:pt idx="81">
                        <c:v>42817</c:v>
                      </c:pt>
                      <c:pt idx="82">
                        <c:v>42818</c:v>
                      </c:pt>
                      <c:pt idx="83">
                        <c:v>42819</c:v>
                      </c:pt>
                      <c:pt idx="84">
                        <c:v>42820</c:v>
                      </c:pt>
                      <c:pt idx="85">
                        <c:v>42821</c:v>
                      </c:pt>
                      <c:pt idx="86">
                        <c:v>42822</c:v>
                      </c:pt>
                      <c:pt idx="87">
                        <c:v>42823</c:v>
                      </c:pt>
                      <c:pt idx="88">
                        <c:v>42824</c:v>
                      </c:pt>
                      <c:pt idx="89">
                        <c:v>42825</c:v>
                      </c:pt>
                      <c:pt idx="90">
                        <c:v>42826</c:v>
                      </c:pt>
                      <c:pt idx="91">
                        <c:v>42827</c:v>
                      </c:pt>
                      <c:pt idx="92">
                        <c:v>42828</c:v>
                      </c:pt>
                      <c:pt idx="93">
                        <c:v>42829</c:v>
                      </c:pt>
                      <c:pt idx="94">
                        <c:v>42830</c:v>
                      </c:pt>
                      <c:pt idx="95">
                        <c:v>42831</c:v>
                      </c:pt>
                      <c:pt idx="96">
                        <c:v>42832</c:v>
                      </c:pt>
                      <c:pt idx="97">
                        <c:v>42833</c:v>
                      </c:pt>
                      <c:pt idx="98">
                        <c:v>42834</c:v>
                      </c:pt>
                      <c:pt idx="99">
                        <c:v>42835</c:v>
                      </c:pt>
                      <c:pt idx="100">
                        <c:v>42836</c:v>
                      </c:pt>
                      <c:pt idx="101">
                        <c:v>42837</c:v>
                      </c:pt>
                      <c:pt idx="102">
                        <c:v>42838</c:v>
                      </c:pt>
                      <c:pt idx="103">
                        <c:v>42839</c:v>
                      </c:pt>
                      <c:pt idx="104">
                        <c:v>42840</c:v>
                      </c:pt>
                      <c:pt idx="105">
                        <c:v>42841</c:v>
                      </c:pt>
                      <c:pt idx="106">
                        <c:v>42842</c:v>
                      </c:pt>
                      <c:pt idx="107">
                        <c:v>42843</c:v>
                      </c:pt>
                      <c:pt idx="108">
                        <c:v>42844</c:v>
                      </c:pt>
                      <c:pt idx="109">
                        <c:v>42845</c:v>
                      </c:pt>
                      <c:pt idx="110">
                        <c:v>42846</c:v>
                      </c:pt>
                      <c:pt idx="111">
                        <c:v>42847</c:v>
                      </c:pt>
                      <c:pt idx="112">
                        <c:v>42848</c:v>
                      </c:pt>
                      <c:pt idx="113">
                        <c:v>42849</c:v>
                      </c:pt>
                      <c:pt idx="114">
                        <c:v>42850</c:v>
                      </c:pt>
                      <c:pt idx="115">
                        <c:v>42851</c:v>
                      </c:pt>
                      <c:pt idx="116">
                        <c:v>42852</c:v>
                      </c:pt>
                      <c:pt idx="117">
                        <c:v>42853</c:v>
                      </c:pt>
                      <c:pt idx="118">
                        <c:v>42854</c:v>
                      </c:pt>
                      <c:pt idx="119">
                        <c:v>42855</c:v>
                      </c:pt>
                      <c:pt idx="120">
                        <c:v>42856</c:v>
                      </c:pt>
                      <c:pt idx="121">
                        <c:v>42857</c:v>
                      </c:pt>
                      <c:pt idx="122">
                        <c:v>42858</c:v>
                      </c:pt>
                      <c:pt idx="123">
                        <c:v>42859</c:v>
                      </c:pt>
                      <c:pt idx="124">
                        <c:v>42860</c:v>
                      </c:pt>
                      <c:pt idx="125">
                        <c:v>42861</c:v>
                      </c:pt>
                      <c:pt idx="126">
                        <c:v>42862</c:v>
                      </c:pt>
                      <c:pt idx="127">
                        <c:v>42863</c:v>
                      </c:pt>
                      <c:pt idx="128">
                        <c:v>42864</c:v>
                      </c:pt>
                      <c:pt idx="129">
                        <c:v>42865</c:v>
                      </c:pt>
                      <c:pt idx="130">
                        <c:v>42866</c:v>
                      </c:pt>
                      <c:pt idx="131">
                        <c:v>42867</c:v>
                      </c:pt>
                      <c:pt idx="132">
                        <c:v>42868</c:v>
                      </c:pt>
                      <c:pt idx="133">
                        <c:v>42869</c:v>
                      </c:pt>
                      <c:pt idx="134">
                        <c:v>42870</c:v>
                      </c:pt>
                      <c:pt idx="135">
                        <c:v>42871</c:v>
                      </c:pt>
                      <c:pt idx="136">
                        <c:v>42872</c:v>
                      </c:pt>
                      <c:pt idx="137">
                        <c:v>42873</c:v>
                      </c:pt>
                      <c:pt idx="138">
                        <c:v>42874</c:v>
                      </c:pt>
                      <c:pt idx="139">
                        <c:v>42875</c:v>
                      </c:pt>
                      <c:pt idx="140">
                        <c:v>42876</c:v>
                      </c:pt>
                      <c:pt idx="141">
                        <c:v>42877</c:v>
                      </c:pt>
                      <c:pt idx="142">
                        <c:v>42878</c:v>
                      </c:pt>
                      <c:pt idx="143">
                        <c:v>42879</c:v>
                      </c:pt>
                      <c:pt idx="144">
                        <c:v>42880</c:v>
                      </c:pt>
                      <c:pt idx="145">
                        <c:v>42881</c:v>
                      </c:pt>
                      <c:pt idx="146">
                        <c:v>42882</c:v>
                      </c:pt>
                      <c:pt idx="147">
                        <c:v>42883</c:v>
                      </c:pt>
                      <c:pt idx="148">
                        <c:v>42884</c:v>
                      </c:pt>
                      <c:pt idx="149">
                        <c:v>42885</c:v>
                      </c:pt>
                      <c:pt idx="150">
                        <c:v>42886</c:v>
                      </c:pt>
                      <c:pt idx="151">
                        <c:v>42887</c:v>
                      </c:pt>
                      <c:pt idx="152">
                        <c:v>42888</c:v>
                      </c:pt>
                      <c:pt idx="153">
                        <c:v>42889</c:v>
                      </c:pt>
                      <c:pt idx="154">
                        <c:v>42890</c:v>
                      </c:pt>
                      <c:pt idx="155">
                        <c:v>42891</c:v>
                      </c:pt>
                      <c:pt idx="156">
                        <c:v>42892</c:v>
                      </c:pt>
                      <c:pt idx="157">
                        <c:v>42893</c:v>
                      </c:pt>
                      <c:pt idx="158">
                        <c:v>42894</c:v>
                      </c:pt>
                      <c:pt idx="159">
                        <c:v>42895</c:v>
                      </c:pt>
                      <c:pt idx="160">
                        <c:v>42896</c:v>
                      </c:pt>
                      <c:pt idx="161">
                        <c:v>42897</c:v>
                      </c:pt>
                      <c:pt idx="162">
                        <c:v>42898</c:v>
                      </c:pt>
                      <c:pt idx="163">
                        <c:v>42899</c:v>
                      </c:pt>
                      <c:pt idx="164">
                        <c:v>42900</c:v>
                      </c:pt>
                      <c:pt idx="165">
                        <c:v>42901</c:v>
                      </c:pt>
                      <c:pt idx="166">
                        <c:v>42902</c:v>
                      </c:pt>
                      <c:pt idx="167">
                        <c:v>42903</c:v>
                      </c:pt>
                      <c:pt idx="168">
                        <c:v>42904</c:v>
                      </c:pt>
                      <c:pt idx="169">
                        <c:v>42905</c:v>
                      </c:pt>
                      <c:pt idx="170">
                        <c:v>42906</c:v>
                      </c:pt>
                      <c:pt idx="171">
                        <c:v>42907</c:v>
                      </c:pt>
                      <c:pt idx="172">
                        <c:v>42908</c:v>
                      </c:pt>
                      <c:pt idx="173">
                        <c:v>42909</c:v>
                      </c:pt>
                      <c:pt idx="174">
                        <c:v>42910</c:v>
                      </c:pt>
                      <c:pt idx="175">
                        <c:v>42911</c:v>
                      </c:pt>
                      <c:pt idx="176">
                        <c:v>42912</c:v>
                      </c:pt>
                      <c:pt idx="177">
                        <c:v>42913</c:v>
                      </c:pt>
                      <c:pt idx="178">
                        <c:v>42914</c:v>
                      </c:pt>
                      <c:pt idx="179">
                        <c:v>42915</c:v>
                      </c:pt>
                      <c:pt idx="180">
                        <c:v>42916</c:v>
                      </c:pt>
                      <c:pt idx="181">
                        <c:v>42917</c:v>
                      </c:pt>
                      <c:pt idx="182">
                        <c:v>42918</c:v>
                      </c:pt>
                      <c:pt idx="183">
                        <c:v>42919</c:v>
                      </c:pt>
                      <c:pt idx="184">
                        <c:v>42920</c:v>
                      </c:pt>
                      <c:pt idx="185">
                        <c:v>42921</c:v>
                      </c:pt>
                      <c:pt idx="186">
                        <c:v>42922</c:v>
                      </c:pt>
                      <c:pt idx="187">
                        <c:v>42923</c:v>
                      </c:pt>
                      <c:pt idx="188">
                        <c:v>42924</c:v>
                      </c:pt>
                      <c:pt idx="189">
                        <c:v>42925</c:v>
                      </c:pt>
                      <c:pt idx="190">
                        <c:v>42926</c:v>
                      </c:pt>
                      <c:pt idx="191">
                        <c:v>42927</c:v>
                      </c:pt>
                      <c:pt idx="192">
                        <c:v>42928</c:v>
                      </c:pt>
                      <c:pt idx="193">
                        <c:v>42929</c:v>
                      </c:pt>
                      <c:pt idx="194">
                        <c:v>42930</c:v>
                      </c:pt>
                      <c:pt idx="195">
                        <c:v>42931</c:v>
                      </c:pt>
                      <c:pt idx="196">
                        <c:v>42932</c:v>
                      </c:pt>
                      <c:pt idx="197">
                        <c:v>42933</c:v>
                      </c:pt>
                      <c:pt idx="198">
                        <c:v>42934</c:v>
                      </c:pt>
                      <c:pt idx="199">
                        <c:v>42935</c:v>
                      </c:pt>
                      <c:pt idx="200">
                        <c:v>42936</c:v>
                      </c:pt>
                      <c:pt idx="201">
                        <c:v>42937</c:v>
                      </c:pt>
                      <c:pt idx="202">
                        <c:v>42938</c:v>
                      </c:pt>
                      <c:pt idx="203">
                        <c:v>42939</c:v>
                      </c:pt>
                      <c:pt idx="204">
                        <c:v>42940</c:v>
                      </c:pt>
                      <c:pt idx="205">
                        <c:v>42941</c:v>
                      </c:pt>
                      <c:pt idx="206">
                        <c:v>42942</c:v>
                      </c:pt>
                      <c:pt idx="207">
                        <c:v>42943</c:v>
                      </c:pt>
                      <c:pt idx="208">
                        <c:v>42944</c:v>
                      </c:pt>
                      <c:pt idx="209">
                        <c:v>42945</c:v>
                      </c:pt>
                      <c:pt idx="210">
                        <c:v>42946</c:v>
                      </c:pt>
                      <c:pt idx="211">
                        <c:v>42947</c:v>
                      </c:pt>
                      <c:pt idx="212">
                        <c:v>42948</c:v>
                      </c:pt>
                      <c:pt idx="213">
                        <c:v>42949</c:v>
                      </c:pt>
                      <c:pt idx="214">
                        <c:v>42950</c:v>
                      </c:pt>
                      <c:pt idx="215">
                        <c:v>42951</c:v>
                      </c:pt>
                      <c:pt idx="216">
                        <c:v>42952</c:v>
                      </c:pt>
                      <c:pt idx="217">
                        <c:v>42953</c:v>
                      </c:pt>
                      <c:pt idx="218">
                        <c:v>42954</c:v>
                      </c:pt>
                      <c:pt idx="219">
                        <c:v>42955</c:v>
                      </c:pt>
                      <c:pt idx="220">
                        <c:v>42956</c:v>
                      </c:pt>
                      <c:pt idx="221">
                        <c:v>42957</c:v>
                      </c:pt>
                      <c:pt idx="222">
                        <c:v>42958</c:v>
                      </c:pt>
                      <c:pt idx="223">
                        <c:v>42959</c:v>
                      </c:pt>
                      <c:pt idx="224">
                        <c:v>42960</c:v>
                      </c:pt>
                      <c:pt idx="225">
                        <c:v>42961</c:v>
                      </c:pt>
                      <c:pt idx="226">
                        <c:v>42962</c:v>
                      </c:pt>
                      <c:pt idx="227">
                        <c:v>42963</c:v>
                      </c:pt>
                      <c:pt idx="228">
                        <c:v>42964</c:v>
                      </c:pt>
                      <c:pt idx="229">
                        <c:v>42965</c:v>
                      </c:pt>
                      <c:pt idx="230">
                        <c:v>42966</c:v>
                      </c:pt>
                      <c:pt idx="231">
                        <c:v>42967</c:v>
                      </c:pt>
                      <c:pt idx="232">
                        <c:v>42968</c:v>
                      </c:pt>
                      <c:pt idx="233">
                        <c:v>42969</c:v>
                      </c:pt>
                      <c:pt idx="234">
                        <c:v>42970</c:v>
                      </c:pt>
                      <c:pt idx="235">
                        <c:v>42971</c:v>
                      </c:pt>
                      <c:pt idx="236">
                        <c:v>42972</c:v>
                      </c:pt>
                      <c:pt idx="237">
                        <c:v>42973</c:v>
                      </c:pt>
                      <c:pt idx="238">
                        <c:v>42974</c:v>
                      </c:pt>
                      <c:pt idx="239">
                        <c:v>42975</c:v>
                      </c:pt>
                      <c:pt idx="240">
                        <c:v>42976</c:v>
                      </c:pt>
                      <c:pt idx="241">
                        <c:v>42977</c:v>
                      </c:pt>
                      <c:pt idx="242">
                        <c:v>42978</c:v>
                      </c:pt>
                      <c:pt idx="243">
                        <c:v>42979</c:v>
                      </c:pt>
                      <c:pt idx="244">
                        <c:v>42980</c:v>
                      </c:pt>
                      <c:pt idx="245">
                        <c:v>42981</c:v>
                      </c:pt>
                      <c:pt idx="246">
                        <c:v>42982</c:v>
                      </c:pt>
                      <c:pt idx="247">
                        <c:v>42983</c:v>
                      </c:pt>
                      <c:pt idx="248">
                        <c:v>42984</c:v>
                      </c:pt>
                      <c:pt idx="249">
                        <c:v>42985</c:v>
                      </c:pt>
                      <c:pt idx="250">
                        <c:v>42986</c:v>
                      </c:pt>
                      <c:pt idx="251">
                        <c:v>42987</c:v>
                      </c:pt>
                      <c:pt idx="252">
                        <c:v>42988</c:v>
                      </c:pt>
                      <c:pt idx="253">
                        <c:v>42989</c:v>
                      </c:pt>
                      <c:pt idx="254">
                        <c:v>42990</c:v>
                      </c:pt>
                      <c:pt idx="255">
                        <c:v>42991</c:v>
                      </c:pt>
                      <c:pt idx="256">
                        <c:v>42992</c:v>
                      </c:pt>
                      <c:pt idx="257">
                        <c:v>42993</c:v>
                      </c:pt>
                      <c:pt idx="258">
                        <c:v>42994</c:v>
                      </c:pt>
                      <c:pt idx="259">
                        <c:v>42995</c:v>
                      </c:pt>
                      <c:pt idx="260">
                        <c:v>42996</c:v>
                      </c:pt>
                      <c:pt idx="261">
                        <c:v>42997</c:v>
                      </c:pt>
                      <c:pt idx="262">
                        <c:v>42998</c:v>
                      </c:pt>
                      <c:pt idx="263">
                        <c:v>42999</c:v>
                      </c:pt>
                      <c:pt idx="264">
                        <c:v>43000</c:v>
                      </c:pt>
                      <c:pt idx="265">
                        <c:v>43001</c:v>
                      </c:pt>
                      <c:pt idx="266">
                        <c:v>43002</c:v>
                      </c:pt>
                      <c:pt idx="267">
                        <c:v>43003</c:v>
                      </c:pt>
                      <c:pt idx="268">
                        <c:v>43004</c:v>
                      </c:pt>
                      <c:pt idx="269">
                        <c:v>43005</c:v>
                      </c:pt>
                      <c:pt idx="270">
                        <c:v>43006</c:v>
                      </c:pt>
                      <c:pt idx="271">
                        <c:v>43007</c:v>
                      </c:pt>
                      <c:pt idx="272">
                        <c:v>43008</c:v>
                      </c:pt>
                      <c:pt idx="273">
                        <c:v>43009</c:v>
                      </c:pt>
                      <c:pt idx="274">
                        <c:v>43010</c:v>
                      </c:pt>
                      <c:pt idx="275">
                        <c:v>43011</c:v>
                      </c:pt>
                      <c:pt idx="276">
                        <c:v>43012</c:v>
                      </c:pt>
                      <c:pt idx="277">
                        <c:v>43013</c:v>
                      </c:pt>
                      <c:pt idx="278">
                        <c:v>43014</c:v>
                      </c:pt>
                      <c:pt idx="279">
                        <c:v>43015</c:v>
                      </c:pt>
                      <c:pt idx="280">
                        <c:v>43016</c:v>
                      </c:pt>
                      <c:pt idx="281">
                        <c:v>43017</c:v>
                      </c:pt>
                      <c:pt idx="282">
                        <c:v>43018</c:v>
                      </c:pt>
                      <c:pt idx="283">
                        <c:v>43019</c:v>
                      </c:pt>
                      <c:pt idx="284">
                        <c:v>43020</c:v>
                      </c:pt>
                      <c:pt idx="285">
                        <c:v>43021</c:v>
                      </c:pt>
                      <c:pt idx="286">
                        <c:v>43022</c:v>
                      </c:pt>
                      <c:pt idx="287">
                        <c:v>43023</c:v>
                      </c:pt>
                      <c:pt idx="288">
                        <c:v>43024</c:v>
                      </c:pt>
                      <c:pt idx="289">
                        <c:v>43025</c:v>
                      </c:pt>
                      <c:pt idx="290">
                        <c:v>43026</c:v>
                      </c:pt>
                      <c:pt idx="291">
                        <c:v>43027</c:v>
                      </c:pt>
                      <c:pt idx="292">
                        <c:v>43028</c:v>
                      </c:pt>
                      <c:pt idx="293">
                        <c:v>43029</c:v>
                      </c:pt>
                      <c:pt idx="294">
                        <c:v>43030</c:v>
                      </c:pt>
                      <c:pt idx="295">
                        <c:v>43031</c:v>
                      </c:pt>
                      <c:pt idx="296">
                        <c:v>43032</c:v>
                      </c:pt>
                      <c:pt idx="297">
                        <c:v>43033</c:v>
                      </c:pt>
                      <c:pt idx="298">
                        <c:v>43034</c:v>
                      </c:pt>
                      <c:pt idx="299">
                        <c:v>43035</c:v>
                      </c:pt>
                      <c:pt idx="300">
                        <c:v>43036</c:v>
                      </c:pt>
                      <c:pt idx="301">
                        <c:v>43037</c:v>
                      </c:pt>
                      <c:pt idx="302">
                        <c:v>43038</c:v>
                      </c:pt>
                      <c:pt idx="303">
                        <c:v>43039</c:v>
                      </c:pt>
                      <c:pt idx="304">
                        <c:v>43040</c:v>
                      </c:pt>
                      <c:pt idx="305">
                        <c:v>43041</c:v>
                      </c:pt>
                      <c:pt idx="306">
                        <c:v>43042</c:v>
                      </c:pt>
                      <c:pt idx="307">
                        <c:v>43043</c:v>
                      </c:pt>
                      <c:pt idx="308">
                        <c:v>43044</c:v>
                      </c:pt>
                      <c:pt idx="309">
                        <c:v>43045</c:v>
                      </c:pt>
                      <c:pt idx="310">
                        <c:v>43046</c:v>
                      </c:pt>
                      <c:pt idx="311">
                        <c:v>43047</c:v>
                      </c:pt>
                      <c:pt idx="312">
                        <c:v>43048</c:v>
                      </c:pt>
                      <c:pt idx="313">
                        <c:v>43049</c:v>
                      </c:pt>
                      <c:pt idx="314">
                        <c:v>43050</c:v>
                      </c:pt>
                      <c:pt idx="315">
                        <c:v>43051</c:v>
                      </c:pt>
                      <c:pt idx="316">
                        <c:v>43052</c:v>
                      </c:pt>
                      <c:pt idx="317">
                        <c:v>43053</c:v>
                      </c:pt>
                      <c:pt idx="318">
                        <c:v>43054</c:v>
                      </c:pt>
                      <c:pt idx="319">
                        <c:v>43055</c:v>
                      </c:pt>
                      <c:pt idx="320">
                        <c:v>43056</c:v>
                      </c:pt>
                      <c:pt idx="321">
                        <c:v>43057</c:v>
                      </c:pt>
                      <c:pt idx="322">
                        <c:v>43058</c:v>
                      </c:pt>
                      <c:pt idx="323">
                        <c:v>43059</c:v>
                      </c:pt>
                      <c:pt idx="324">
                        <c:v>43060</c:v>
                      </c:pt>
                      <c:pt idx="325">
                        <c:v>43061</c:v>
                      </c:pt>
                      <c:pt idx="326">
                        <c:v>43062</c:v>
                      </c:pt>
                      <c:pt idx="327">
                        <c:v>43063</c:v>
                      </c:pt>
                      <c:pt idx="328">
                        <c:v>43064</c:v>
                      </c:pt>
                      <c:pt idx="329">
                        <c:v>43065</c:v>
                      </c:pt>
                      <c:pt idx="330">
                        <c:v>43066</c:v>
                      </c:pt>
                      <c:pt idx="331">
                        <c:v>43067</c:v>
                      </c:pt>
                      <c:pt idx="332">
                        <c:v>43068</c:v>
                      </c:pt>
                      <c:pt idx="333">
                        <c:v>43069</c:v>
                      </c:pt>
                      <c:pt idx="334">
                        <c:v>43070</c:v>
                      </c:pt>
                      <c:pt idx="335">
                        <c:v>43071</c:v>
                      </c:pt>
                      <c:pt idx="336">
                        <c:v>43072</c:v>
                      </c:pt>
                      <c:pt idx="337">
                        <c:v>43073</c:v>
                      </c:pt>
                      <c:pt idx="338">
                        <c:v>43074</c:v>
                      </c:pt>
                      <c:pt idx="339">
                        <c:v>43075</c:v>
                      </c:pt>
                      <c:pt idx="340">
                        <c:v>43076</c:v>
                      </c:pt>
                      <c:pt idx="341">
                        <c:v>43077</c:v>
                      </c:pt>
                      <c:pt idx="342">
                        <c:v>43078</c:v>
                      </c:pt>
                      <c:pt idx="343">
                        <c:v>43079</c:v>
                      </c:pt>
                      <c:pt idx="344">
                        <c:v>43080</c:v>
                      </c:pt>
                      <c:pt idx="345">
                        <c:v>43081</c:v>
                      </c:pt>
                      <c:pt idx="346">
                        <c:v>43082</c:v>
                      </c:pt>
                      <c:pt idx="347">
                        <c:v>43083</c:v>
                      </c:pt>
                      <c:pt idx="348">
                        <c:v>43084</c:v>
                      </c:pt>
                      <c:pt idx="349">
                        <c:v>43085</c:v>
                      </c:pt>
                      <c:pt idx="350">
                        <c:v>43086</c:v>
                      </c:pt>
                      <c:pt idx="351">
                        <c:v>43087</c:v>
                      </c:pt>
                      <c:pt idx="352">
                        <c:v>43088</c:v>
                      </c:pt>
                      <c:pt idx="353">
                        <c:v>43089</c:v>
                      </c:pt>
                      <c:pt idx="354">
                        <c:v>43090</c:v>
                      </c:pt>
                      <c:pt idx="355">
                        <c:v>43091</c:v>
                      </c:pt>
                      <c:pt idx="356">
                        <c:v>43092</c:v>
                      </c:pt>
                      <c:pt idx="357">
                        <c:v>43093</c:v>
                      </c:pt>
                      <c:pt idx="358">
                        <c:v>43094</c:v>
                      </c:pt>
                      <c:pt idx="359">
                        <c:v>43095</c:v>
                      </c:pt>
                      <c:pt idx="360">
                        <c:v>43096</c:v>
                      </c:pt>
                      <c:pt idx="361">
                        <c:v>43097</c:v>
                      </c:pt>
                      <c:pt idx="362">
                        <c:v>43098</c:v>
                      </c:pt>
                      <c:pt idx="363">
                        <c:v>43099</c:v>
                      </c:pt>
                      <c:pt idx="364">
                        <c:v>43100</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Hoja1!$F$370:$F$734</c15:sqref>
                        </c15:formulaRef>
                      </c:ext>
                    </c:extLst>
                    <c:numCache>
                      <c:formatCode>General</c:formatCode>
                      <c:ptCount val="365"/>
                      <c:pt idx="0">
                        <c:v>0.57999999999999996</c:v>
                      </c:pt>
                      <c:pt idx="1">
                        <c:v>0.4</c:v>
                      </c:pt>
                      <c:pt idx="2">
                        <c:v>0.33</c:v>
                      </c:pt>
                      <c:pt idx="3">
                        <c:v>0.37</c:v>
                      </c:pt>
                      <c:pt idx="4">
                        <c:v>0.42</c:v>
                      </c:pt>
                      <c:pt idx="5">
                        <c:v>0.51</c:v>
                      </c:pt>
                      <c:pt idx="6">
                        <c:v>0.6</c:v>
                      </c:pt>
                      <c:pt idx="7">
                        <c:v>0.53</c:v>
                      </c:pt>
                      <c:pt idx="8">
                        <c:v>0.75</c:v>
                      </c:pt>
                      <c:pt idx="9">
                        <c:v>0.92</c:v>
                      </c:pt>
                      <c:pt idx="10">
                        <c:v>1.17</c:v>
                      </c:pt>
                      <c:pt idx="11">
                        <c:v>1.48</c:v>
                      </c:pt>
                      <c:pt idx="12">
                        <c:v>1.76</c:v>
                      </c:pt>
                      <c:pt idx="13">
                        <c:v>2.12</c:v>
                      </c:pt>
                      <c:pt idx="14">
                        <c:v>2.5099999999999998</c:v>
                      </c:pt>
                      <c:pt idx="15">
                        <c:v>2.78</c:v>
                      </c:pt>
                      <c:pt idx="16">
                        <c:v>3.1</c:v>
                      </c:pt>
                      <c:pt idx="17">
                        <c:v>3.38</c:v>
                      </c:pt>
                      <c:pt idx="18">
                        <c:v>3.58</c:v>
                      </c:pt>
                      <c:pt idx="19">
                        <c:v>3.75</c:v>
                      </c:pt>
                      <c:pt idx="20">
                        <c:v>3.87</c:v>
                      </c:pt>
                      <c:pt idx="21">
                        <c:v>3.98</c:v>
                      </c:pt>
                      <c:pt idx="22">
                        <c:v>4.09</c:v>
                      </c:pt>
                      <c:pt idx="23">
                        <c:v>4.1900000000000004</c:v>
                      </c:pt>
                      <c:pt idx="24">
                        <c:v>4.3499999999999996</c:v>
                      </c:pt>
                      <c:pt idx="25">
                        <c:v>4.53</c:v>
                      </c:pt>
                      <c:pt idx="26">
                        <c:v>4.66</c:v>
                      </c:pt>
                      <c:pt idx="27">
                        <c:v>4.79</c:v>
                      </c:pt>
                      <c:pt idx="28">
                        <c:v>4.87</c:v>
                      </c:pt>
                      <c:pt idx="29">
                        <c:v>4.95</c:v>
                      </c:pt>
                      <c:pt idx="30">
                        <c:v>5</c:v>
                      </c:pt>
                      <c:pt idx="31">
                        <c:v>5.0599999999999996</c:v>
                      </c:pt>
                      <c:pt idx="32">
                        <c:v>5.12</c:v>
                      </c:pt>
                      <c:pt idx="33">
                        <c:v>5.16</c:v>
                      </c:pt>
                      <c:pt idx="34">
                        <c:v>5.27</c:v>
                      </c:pt>
                      <c:pt idx="35">
                        <c:v>5.48</c:v>
                      </c:pt>
                      <c:pt idx="36">
                        <c:v>5.7</c:v>
                      </c:pt>
                      <c:pt idx="37">
                        <c:v>5.85</c:v>
                      </c:pt>
                      <c:pt idx="38">
                        <c:v>5.97</c:v>
                      </c:pt>
                      <c:pt idx="39">
                        <c:v>6.06</c:v>
                      </c:pt>
                      <c:pt idx="40">
                        <c:v>6.13</c:v>
                      </c:pt>
                      <c:pt idx="41">
                        <c:v>6.23</c:v>
                      </c:pt>
                      <c:pt idx="42">
                        <c:v>6.3</c:v>
                      </c:pt>
                      <c:pt idx="43">
                        <c:v>6.37</c:v>
                      </c:pt>
                      <c:pt idx="44">
                        <c:v>6.44</c:v>
                      </c:pt>
                      <c:pt idx="45">
                        <c:v>6.49</c:v>
                      </c:pt>
                      <c:pt idx="46">
                        <c:v>6.52</c:v>
                      </c:pt>
                      <c:pt idx="47">
                        <c:v>6.66</c:v>
                      </c:pt>
                      <c:pt idx="48">
                        <c:v>6.87</c:v>
                      </c:pt>
                      <c:pt idx="49">
                        <c:v>7.07</c:v>
                      </c:pt>
                      <c:pt idx="50">
                        <c:v>7.28</c:v>
                      </c:pt>
                      <c:pt idx="51">
                        <c:v>7.55</c:v>
                      </c:pt>
                      <c:pt idx="52">
                        <c:v>8.02</c:v>
                      </c:pt>
                      <c:pt idx="53">
                        <c:v>8.56</c:v>
                      </c:pt>
                      <c:pt idx="54">
                        <c:v>9.1</c:v>
                      </c:pt>
                      <c:pt idx="55">
                        <c:v>9.5299999999999994</c:v>
                      </c:pt>
                      <c:pt idx="56">
                        <c:v>10.06</c:v>
                      </c:pt>
                      <c:pt idx="57">
                        <c:v>10.9</c:v>
                      </c:pt>
                      <c:pt idx="58">
                        <c:v>11.86</c:v>
                      </c:pt>
                      <c:pt idx="59">
                        <c:v>13.28</c:v>
                      </c:pt>
                      <c:pt idx="60">
                        <c:v>14.05</c:v>
                      </c:pt>
                      <c:pt idx="61">
                        <c:v>14.71</c:v>
                      </c:pt>
                      <c:pt idx="62">
                        <c:v>15.85</c:v>
                      </c:pt>
                      <c:pt idx="63">
                        <c:v>16.77</c:v>
                      </c:pt>
                      <c:pt idx="64">
                        <c:v>18.47</c:v>
                      </c:pt>
                      <c:pt idx="65">
                        <c:v>20.37</c:v>
                      </c:pt>
                      <c:pt idx="66">
                        <c:v>21.66</c:v>
                      </c:pt>
                      <c:pt idx="67">
                        <c:v>22.52</c:v>
                      </c:pt>
                      <c:pt idx="68">
                        <c:v>23.18</c:v>
                      </c:pt>
                      <c:pt idx="69">
                        <c:v>23.68</c:v>
                      </c:pt>
                      <c:pt idx="70">
                        <c:v>24.18</c:v>
                      </c:pt>
                      <c:pt idx="71">
                        <c:v>24.54</c:v>
                      </c:pt>
                      <c:pt idx="72">
                        <c:v>25.05</c:v>
                      </c:pt>
                      <c:pt idx="73">
                        <c:v>25.44</c:v>
                      </c:pt>
                      <c:pt idx="74">
                        <c:v>25.92</c:v>
                      </c:pt>
                      <c:pt idx="75">
                        <c:v>26.34</c:v>
                      </c:pt>
                      <c:pt idx="76">
                        <c:v>26.69</c:v>
                      </c:pt>
                      <c:pt idx="77">
                        <c:v>26.96</c:v>
                      </c:pt>
                      <c:pt idx="78">
                        <c:v>27.26</c:v>
                      </c:pt>
                      <c:pt idx="79">
                        <c:v>27.45</c:v>
                      </c:pt>
                      <c:pt idx="80">
                        <c:v>27.64</c:v>
                      </c:pt>
                      <c:pt idx="81">
                        <c:v>27.87</c:v>
                      </c:pt>
                      <c:pt idx="82">
                        <c:v>28.08</c:v>
                      </c:pt>
                      <c:pt idx="83">
                        <c:v>28.3</c:v>
                      </c:pt>
                      <c:pt idx="84">
                        <c:v>28.51</c:v>
                      </c:pt>
                      <c:pt idx="85">
                        <c:v>28.74</c:v>
                      </c:pt>
                      <c:pt idx="86">
                        <c:v>29.1</c:v>
                      </c:pt>
                      <c:pt idx="87">
                        <c:v>29.53</c:v>
                      </c:pt>
                      <c:pt idx="88">
                        <c:v>30.03</c:v>
                      </c:pt>
                      <c:pt idx="89">
                        <c:v>30.51</c:v>
                      </c:pt>
                      <c:pt idx="90">
                        <c:v>30.9</c:v>
                      </c:pt>
                      <c:pt idx="91">
                        <c:v>31.18</c:v>
                      </c:pt>
                      <c:pt idx="92">
                        <c:v>31.48</c:v>
                      </c:pt>
                      <c:pt idx="93">
                        <c:v>31.81</c:v>
                      </c:pt>
                      <c:pt idx="94">
                        <c:v>32.19</c:v>
                      </c:pt>
                      <c:pt idx="95">
                        <c:v>32.56</c:v>
                      </c:pt>
                      <c:pt idx="96">
                        <c:v>32.78</c:v>
                      </c:pt>
                      <c:pt idx="97">
                        <c:v>32.979999999999997</c:v>
                      </c:pt>
                      <c:pt idx="98">
                        <c:v>33.119999999999997</c:v>
                      </c:pt>
                      <c:pt idx="99">
                        <c:v>33.28</c:v>
                      </c:pt>
                      <c:pt idx="100">
                        <c:v>33.450000000000003</c:v>
                      </c:pt>
                      <c:pt idx="101">
                        <c:v>33.619999999999997</c:v>
                      </c:pt>
                      <c:pt idx="102">
                        <c:v>33.76</c:v>
                      </c:pt>
                      <c:pt idx="103">
                        <c:v>33.86</c:v>
                      </c:pt>
                      <c:pt idx="104">
                        <c:v>33.950000000000003</c:v>
                      </c:pt>
                      <c:pt idx="105">
                        <c:v>34.04</c:v>
                      </c:pt>
                      <c:pt idx="106">
                        <c:v>34.14</c:v>
                      </c:pt>
                      <c:pt idx="107">
                        <c:v>34.200000000000003</c:v>
                      </c:pt>
                      <c:pt idx="108">
                        <c:v>34.26</c:v>
                      </c:pt>
                      <c:pt idx="109">
                        <c:v>34.31</c:v>
                      </c:pt>
                      <c:pt idx="110">
                        <c:v>34.380000000000003</c:v>
                      </c:pt>
                      <c:pt idx="111">
                        <c:v>34.380000000000003</c:v>
                      </c:pt>
                      <c:pt idx="112">
                        <c:v>34.43</c:v>
                      </c:pt>
                      <c:pt idx="113">
                        <c:v>34.479999999999997</c:v>
                      </c:pt>
                      <c:pt idx="114">
                        <c:v>34.5</c:v>
                      </c:pt>
                      <c:pt idx="115">
                        <c:v>34.53</c:v>
                      </c:pt>
                      <c:pt idx="116">
                        <c:v>34.549999999999997</c:v>
                      </c:pt>
                      <c:pt idx="117">
                        <c:v>34.57</c:v>
                      </c:pt>
                      <c:pt idx="118">
                        <c:v>34.57</c:v>
                      </c:pt>
                      <c:pt idx="119">
                        <c:v>34.590000000000003</c:v>
                      </c:pt>
                      <c:pt idx="120">
                        <c:v>34.6</c:v>
                      </c:pt>
                      <c:pt idx="121">
                        <c:v>34.619999999999997</c:v>
                      </c:pt>
                      <c:pt idx="122">
                        <c:v>34.65</c:v>
                      </c:pt>
                      <c:pt idx="123">
                        <c:v>34.67</c:v>
                      </c:pt>
                      <c:pt idx="124">
                        <c:v>34.69</c:v>
                      </c:pt>
                      <c:pt idx="125">
                        <c:v>34.700000000000003</c:v>
                      </c:pt>
                      <c:pt idx="126">
                        <c:v>34.700000000000003</c:v>
                      </c:pt>
                      <c:pt idx="127">
                        <c:v>34.72</c:v>
                      </c:pt>
                      <c:pt idx="128">
                        <c:v>34.72</c:v>
                      </c:pt>
                      <c:pt idx="129">
                        <c:v>34.74</c:v>
                      </c:pt>
                      <c:pt idx="130">
                        <c:v>34.74</c:v>
                      </c:pt>
                      <c:pt idx="131">
                        <c:v>34.74</c:v>
                      </c:pt>
                      <c:pt idx="132">
                        <c:v>34.74</c:v>
                      </c:pt>
                      <c:pt idx="133">
                        <c:v>34.74</c:v>
                      </c:pt>
                      <c:pt idx="134">
                        <c:v>34.74</c:v>
                      </c:pt>
                      <c:pt idx="135">
                        <c:v>34.74</c:v>
                      </c:pt>
                      <c:pt idx="136">
                        <c:v>34.74</c:v>
                      </c:pt>
                      <c:pt idx="137">
                        <c:v>34.74</c:v>
                      </c:pt>
                      <c:pt idx="138">
                        <c:v>34.74</c:v>
                      </c:pt>
                      <c:pt idx="139">
                        <c:v>34.74</c:v>
                      </c:pt>
                      <c:pt idx="140">
                        <c:v>34.74</c:v>
                      </c:pt>
                      <c:pt idx="141">
                        <c:v>34.72</c:v>
                      </c:pt>
                      <c:pt idx="142">
                        <c:v>34.72</c:v>
                      </c:pt>
                      <c:pt idx="143">
                        <c:v>34.979999999999997</c:v>
                      </c:pt>
                      <c:pt idx="144">
                        <c:v>35.14</c:v>
                      </c:pt>
                      <c:pt idx="145">
                        <c:v>35.369999999999997</c:v>
                      </c:pt>
                      <c:pt idx="146">
                        <c:v>35.51</c:v>
                      </c:pt>
                      <c:pt idx="147">
                        <c:v>35.619999999999997</c:v>
                      </c:pt>
                      <c:pt idx="148">
                        <c:v>35.74</c:v>
                      </c:pt>
                      <c:pt idx="149">
                        <c:v>35.83</c:v>
                      </c:pt>
                      <c:pt idx="150">
                        <c:v>35.92</c:v>
                      </c:pt>
                      <c:pt idx="151">
                        <c:v>35.97</c:v>
                      </c:pt>
                      <c:pt idx="152">
                        <c:v>36.06</c:v>
                      </c:pt>
                      <c:pt idx="153">
                        <c:v>36.11</c:v>
                      </c:pt>
                      <c:pt idx="154">
                        <c:v>36.15</c:v>
                      </c:pt>
                      <c:pt idx="155">
                        <c:v>36.200000000000003</c:v>
                      </c:pt>
                      <c:pt idx="156">
                        <c:v>36.22</c:v>
                      </c:pt>
                      <c:pt idx="157">
                        <c:v>36.229999999999997</c:v>
                      </c:pt>
                      <c:pt idx="158">
                        <c:v>36.25</c:v>
                      </c:pt>
                      <c:pt idx="159">
                        <c:v>36.270000000000003</c:v>
                      </c:pt>
                      <c:pt idx="160">
                        <c:v>36.270000000000003</c:v>
                      </c:pt>
                      <c:pt idx="161">
                        <c:v>36.29</c:v>
                      </c:pt>
                      <c:pt idx="162">
                        <c:v>36.29</c:v>
                      </c:pt>
                      <c:pt idx="163">
                        <c:v>36.299999999999997</c:v>
                      </c:pt>
                      <c:pt idx="164">
                        <c:v>36.32</c:v>
                      </c:pt>
                      <c:pt idx="165">
                        <c:v>36.32</c:v>
                      </c:pt>
                      <c:pt idx="166">
                        <c:v>36.32</c:v>
                      </c:pt>
                      <c:pt idx="167">
                        <c:v>36.32</c:v>
                      </c:pt>
                      <c:pt idx="168">
                        <c:v>36.32</c:v>
                      </c:pt>
                      <c:pt idx="169">
                        <c:v>36.32</c:v>
                      </c:pt>
                      <c:pt idx="170">
                        <c:v>36.32</c:v>
                      </c:pt>
                      <c:pt idx="171">
                        <c:v>36.299999999999997</c:v>
                      </c:pt>
                      <c:pt idx="172">
                        <c:v>36.32</c:v>
                      </c:pt>
                      <c:pt idx="173">
                        <c:v>36.32</c:v>
                      </c:pt>
                      <c:pt idx="174">
                        <c:v>36.32</c:v>
                      </c:pt>
                      <c:pt idx="175">
                        <c:v>36.299999999999997</c:v>
                      </c:pt>
                      <c:pt idx="176">
                        <c:v>36.299999999999997</c:v>
                      </c:pt>
                      <c:pt idx="177">
                        <c:v>36.29</c:v>
                      </c:pt>
                      <c:pt idx="178">
                        <c:v>36.29</c:v>
                      </c:pt>
                      <c:pt idx="179">
                        <c:v>36.29</c:v>
                      </c:pt>
                      <c:pt idx="180">
                        <c:v>36.270000000000003</c:v>
                      </c:pt>
                      <c:pt idx="181">
                        <c:v>36.270000000000003</c:v>
                      </c:pt>
                      <c:pt idx="182">
                        <c:v>36.270000000000003</c:v>
                      </c:pt>
                      <c:pt idx="183">
                        <c:v>36.270000000000003</c:v>
                      </c:pt>
                      <c:pt idx="184">
                        <c:v>36.25</c:v>
                      </c:pt>
                      <c:pt idx="185">
                        <c:v>36.229999999999997</c:v>
                      </c:pt>
                      <c:pt idx="186">
                        <c:v>36.229999999999997</c:v>
                      </c:pt>
                      <c:pt idx="187">
                        <c:v>36.21</c:v>
                      </c:pt>
                      <c:pt idx="188">
                        <c:v>36.19</c:v>
                      </c:pt>
                      <c:pt idx="189">
                        <c:v>36.18</c:v>
                      </c:pt>
                      <c:pt idx="190">
                        <c:v>36.159999999999997</c:v>
                      </c:pt>
                      <c:pt idx="191">
                        <c:v>36.159999999999997</c:v>
                      </c:pt>
                      <c:pt idx="192">
                        <c:v>36.15</c:v>
                      </c:pt>
                      <c:pt idx="193">
                        <c:v>36.130000000000003</c:v>
                      </c:pt>
                      <c:pt idx="194">
                        <c:v>36.130000000000003</c:v>
                      </c:pt>
                      <c:pt idx="195">
                        <c:v>36.11</c:v>
                      </c:pt>
                      <c:pt idx="196">
                        <c:v>36.090000000000003</c:v>
                      </c:pt>
                      <c:pt idx="197">
                        <c:v>36.090000000000003</c:v>
                      </c:pt>
                      <c:pt idx="198">
                        <c:v>36.07</c:v>
                      </c:pt>
                      <c:pt idx="199">
                        <c:v>36.06</c:v>
                      </c:pt>
                      <c:pt idx="200">
                        <c:v>36.06</c:v>
                      </c:pt>
                      <c:pt idx="201">
                        <c:v>36.04</c:v>
                      </c:pt>
                      <c:pt idx="202">
                        <c:v>36.020000000000003</c:v>
                      </c:pt>
                      <c:pt idx="203">
                        <c:v>36</c:v>
                      </c:pt>
                      <c:pt idx="204">
                        <c:v>36</c:v>
                      </c:pt>
                      <c:pt idx="205">
                        <c:v>35.99</c:v>
                      </c:pt>
                      <c:pt idx="206">
                        <c:v>36</c:v>
                      </c:pt>
                      <c:pt idx="207">
                        <c:v>36</c:v>
                      </c:pt>
                      <c:pt idx="208">
                        <c:v>36.020000000000003</c:v>
                      </c:pt>
                      <c:pt idx="209">
                        <c:v>36.020000000000003</c:v>
                      </c:pt>
                      <c:pt idx="210">
                        <c:v>36.04</c:v>
                      </c:pt>
                      <c:pt idx="211">
                        <c:v>36.06</c:v>
                      </c:pt>
                      <c:pt idx="212">
                        <c:v>36.04</c:v>
                      </c:pt>
                      <c:pt idx="213">
                        <c:v>36.06</c:v>
                      </c:pt>
                      <c:pt idx="214">
                        <c:v>36.06</c:v>
                      </c:pt>
                      <c:pt idx="215">
                        <c:v>36.07</c:v>
                      </c:pt>
                      <c:pt idx="216">
                        <c:v>36.07</c:v>
                      </c:pt>
                      <c:pt idx="217">
                        <c:v>36.07</c:v>
                      </c:pt>
                      <c:pt idx="218">
                        <c:v>36.07</c:v>
                      </c:pt>
                      <c:pt idx="219">
                        <c:v>36.07</c:v>
                      </c:pt>
                      <c:pt idx="220">
                        <c:v>36.06</c:v>
                      </c:pt>
                      <c:pt idx="221">
                        <c:v>36.06</c:v>
                      </c:pt>
                      <c:pt idx="222">
                        <c:v>36.06</c:v>
                      </c:pt>
                      <c:pt idx="223">
                        <c:v>36.06</c:v>
                      </c:pt>
                      <c:pt idx="224">
                        <c:v>36.04</c:v>
                      </c:pt>
                      <c:pt idx="225">
                        <c:v>36.020000000000003</c:v>
                      </c:pt>
                      <c:pt idx="226">
                        <c:v>36.020000000000003</c:v>
                      </c:pt>
                      <c:pt idx="227">
                        <c:v>36</c:v>
                      </c:pt>
                      <c:pt idx="228">
                        <c:v>36</c:v>
                      </c:pt>
                      <c:pt idx="229">
                        <c:v>36.020000000000003</c:v>
                      </c:pt>
                      <c:pt idx="230">
                        <c:v>36.020000000000003</c:v>
                      </c:pt>
                      <c:pt idx="231">
                        <c:v>36</c:v>
                      </c:pt>
                      <c:pt idx="232">
                        <c:v>36</c:v>
                      </c:pt>
                      <c:pt idx="233">
                        <c:v>35.99</c:v>
                      </c:pt>
                      <c:pt idx="234">
                        <c:v>35.99</c:v>
                      </c:pt>
                      <c:pt idx="235">
                        <c:v>35.97</c:v>
                      </c:pt>
                      <c:pt idx="236">
                        <c:v>35.950000000000003</c:v>
                      </c:pt>
                      <c:pt idx="237">
                        <c:v>35.93</c:v>
                      </c:pt>
                      <c:pt idx="238">
                        <c:v>35.93</c:v>
                      </c:pt>
                      <c:pt idx="239">
                        <c:v>35.950000000000003</c:v>
                      </c:pt>
                      <c:pt idx="240">
                        <c:v>35.92</c:v>
                      </c:pt>
                      <c:pt idx="241">
                        <c:v>35.9</c:v>
                      </c:pt>
                      <c:pt idx="242">
                        <c:v>35.9</c:v>
                      </c:pt>
                      <c:pt idx="243">
                        <c:v>35.880000000000003</c:v>
                      </c:pt>
                      <c:pt idx="244">
                        <c:v>35.83</c:v>
                      </c:pt>
                      <c:pt idx="245">
                        <c:v>35.79</c:v>
                      </c:pt>
                      <c:pt idx="246">
                        <c:v>35.76</c:v>
                      </c:pt>
                      <c:pt idx="247">
                        <c:v>35.76</c:v>
                      </c:pt>
                      <c:pt idx="248">
                        <c:v>35.74</c:v>
                      </c:pt>
                      <c:pt idx="249">
                        <c:v>35.72</c:v>
                      </c:pt>
                      <c:pt idx="250">
                        <c:v>35.700000000000003</c:v>
                      </c:pt>
                      <c:pt idx="251">
                        <c:v>35.67</c:v>
                      </c:pt>
                      <c:pt idx="252">
                        <c:v>35.64</c:v>
                      </c:pt>
                      <c:pt idx="253">
                        <c:v>35.61</c:v>
                      </c:pt>
                      <c:pt idx="254">
                        <c:v>35.53</c:v>
                      </c:pt>
                      <c:pt idx="255">
                        <c:v>35.51</c:v>
                      </c:pt>
                      <c:pt idx="256">
                        <c:v>35.49</c:v>
                      </c:pt>
                      <c:pt idx="257">
                        <c:v>35.47</c:v>
                      </c:pt>
                      <c:pt idx="258">
                        <c:v>35.44</c:v>
                      </c:pt>
                      <c:pt idx="259">
                        <c:v>35.42</c:v>
                      </c:pt>
                      <c:pt idx="260">
                        <c:v>35.42</c:v>
                      </c:pt>
                      <c:pt idx="261">
                        <c:v>35.35</c:v>
                      </c:pt>
                      <c:pt idx="262">
                        <c:v>35.31</c:v>
                      </c:pt>
                      <c:pt idx="263">
                        <c:v>35.299999999999997</c:v>
                      </c:pt>
                      <c:pt idx="264">
                        <c:v>35.28</c:v>
                      </c:pt>
                      <c:pt idx="265">
                        <c:v>35.25</c:v>
                      </c:pt>
                      <c:pt idx="266">
                        <c:v>35.24</c:v>
                      </c:pt>
                      <c:pt idx="267">
                        <c:v>35.08</c:v>
                      </c:pt>
                      <c:pt idx="268">
                        <c:v>35.07</c:v>
                      </c:pt>
                      <c:pt idx="269">
                        <c:v>35.049999999999997</c:v>
                      </c:pt>
                      <c:pt idx="270">
                        <c:v>35.03</c:v>
                      </c:pt>
                      <c:pt idx="271">
                        <c:v>35.03</c:v>
                      </c:pt>
                      <c:pt idx="272">
                        <c:v>34.950000000000003</c:v>
                      </c:pt>
                      <c:pt idx="273">
                        <c:v>34.93</c:v>
                      </c:pt>
                      <c:pt idx="274">
                        <c:v>34.93</c:v>
                      </c:pt>
                      <c:pt idx="275">
                        <c:v>34.880000000000003</c:v>
                      </c:pt>
                      <c:pt idx="276">
                        <c:v>34.840000000000003</c:v>
                      </c:pt>
                      <c:pt idx="277">
                        <c:v>34.79</c:v>
                      </c:pt>
                      <c:pt idx="278">
                        <c:v>34.74</c:v>
                      </c:pt>
                      <c:pt idx="279">
                        <c:v>34.68</c:v>
                      </c:pt>
                      <c:pt idx="280">
                        <c:v>34.67</c:v>
                      </c:pt>
                      <c:pt idx="281">
                        <c:v>34.619999999999997</c:v>
                      </c:pt>
                      <c:pt idx="282">
                        <c:v>34.58</c:v>
                      </c:pt>
                      <c:pt idx="283">
                        <c:v>34.549999999999997</c:v>
                      </c:pt>
                      <c:pt idx="284">
                        <c:v>34.51</c:v>
                      </c:pt>
                      <c:pt idx="285">
                        <c:v>34.5</c:v>
                      </c:pt>
                      <c:pt idx="286">
                        <c:v>34.46</c:v>
                      </c:pt>
                      <c:pt idx="287">
                        <c:v>34.450000000000003</c:v>
                      </c:pt>
                      <c:pt idx="288">
                        <c:v>34.409999999999997</c:v>
                      </c:pt>
                      <c:pt idx="289">
                        <c:v>34.39</c:v>
                      </c:pt>
                      <c:pt idx="290">
                        <c:v>34.340000000000003</c:v>
                      </c:pt>
                      <c:pt idx="291">
                        <c:v>34.22</c:v>
                      </c:pt>
                      <c:pt idx="292">
                        <c:v>34.14</c:v>
                      </c:pt>
                      <c:pt idx="293">
                        <c:v>34.119999999999997</c:v>
                      </c:pt>
                      <c:pt idx="294">
                        <c:v>34.08</c:v>
                      </c:pt>
                      <c:pt idx="295">
                        <c:v>34.14</c:v>
                      </c:pt>
                      <c:pt idx="296">
                        <c:v>34.03</c:v>
                      </c:pt>
                      <c:pt idx="297">
                        <c:v>33.96</c:v>
                      </c:pt>
                      <c:pt idx="298">
                        <c:v>34</c:v>
                      </c:pt>
                      <c:pt idx="299">
                        <c:v>34</c:v>
                      </c:pt>
                      <c:pt idx="300">
                        <c:v>33.96</c:v>
                      </c:pt>
                      <c:pt idx="301">
                        <c:v>33.909999999999997</c:v>
                      </c:pt>
                      <c:pt idx="302">
                        <c:v>33.880000000000003</c:v>
                      </c:pt>
                      <c:pt idx="303">
                        <c:v>33.81</c:v>
                      </c:pt>
                      <c:pt idx="304">
                        <c:v>33.75</c:v>
                      </c:pt>
                      <c:pt idx="305">
                        <c:v>33.71</c:v>
                      </c:pt>
                      <c:pt idx="306">
                        <c:v>33.64</c:v>
                      </c:pt>
                      <c:pt idx="307">
                        <c:v>33.590000000000003</c:v>
                      </c:pt>
                      <c:pt idx="308">
                        <c:v>33.56</c:v>
                      </c:pt>
                      <c:pt idx="309">
                        <c:v>33.49</c:v>
                      </c:pt>
                      <c:pt idx="310">
                        <c:v>33.520000000000003</c:v>
                      </c:pt>
                      <c:pt idx="311">
                        <c:v>33.51</c:v>
                      </c:pt>
                      <c:pt idx="312">
                        <c:v>33.47</c:v>
                      </c:pt>
                      <c:pt idx="313">
                        <c:v>33.46</c:v>
                      </c:pt>
                      <c:pt idx="314">
                        <c:v>33.43</c:v>
                      </c:pt>
                      <c:pt idx="315">
                        <c:v>33.4</c:v>
                      </c:pt>
                      <c:pt idx="316">
                        <c:v>33.36</c:v>
                      </c:pt>
                      <c:pt idx="317">
                        <c:v>33.33</c:v>
                      </c:pt>
                      <c:pt idx="318">
                        <c:v>33.299999999999997</c:v>
                      </c:pt>
                      <c:pt idx="319">
                        <c:v>33.26</c:v>
                      </c:pt>
                      <c:pt idx="320">
                        <c:v>33.229999999999997</c:v>
                      </c:pt>
                      <c:pt idx="321">
                        <c:v>33.19</c:v>
                      </c:pt>
                      <c:pt idx="322">
                        <c:v>33.159999999999997</c:v>
                      </c:pt>
                      <c:pt idx="323">
                        <c:v>33.15</c:v>
                      </c:pt>
                      <c:pt idx="324">
                        <c:v>32.93</c:v>
                      </c:pt>
                      <c:pt idx="325">
                        <c:v>32.909999999999997</c:v>
                      </c:pt>
                      <c:pt idx="326">
                        <c:v>32.89</c:v>
                      </c:pt>
                      <c:pt idx="327">
                        <c:v>32.880000000000003</c:v>
                      </c:pt>
                      <c:pt idx="328">
                        <c:v>32.86</c:v>
                      </c:pt>
                      <c:pt idx="329">
                        <c:v>32.840000000000003</c:v>
                      </c:pt>
                      <c:pt idx="330">
                        <c:v>32.81</c:v>
                      </c:pt>
                      <c:pt idx="331">
                        <c:v>32.78</c:v>
                      </c:pt>
                      <c:pt idx="332">
                        <c:v>32.74</c:v>
                      </c:pt>
                      <c:pt idx="333">
                        <c:v>32.64</c:v>
                      </c:pt>
                      <c:pt idx="334">
                        <c:v>32.68</c:v>
                      </c:pt>
                      <c:pt idx="335">
                        <c:v>32.729999999999997</c:v>
                      </c:pt>
                      <c:pt idx="336">
                        <c:v>32.71</c:v>
                      </c:pt>
                      <c:pt idx="337">
                        <c:v>32.729999999999997</c:v>
                      </c:pt>
                      <c:pt idx="338">
                        <c:v>32.74</c:v>
                      </c:pt>
                      <c:pt idx="339">
                        <c:v>32.94</c:v>
                      </c:pt>
                      <c:pt idx="340">
                        <c:v>32.94</c:v>
                      </c:pt>
                      <c:pt idx="341">
                        <c:v>32.94</c:v>
                      </c:pt>
                      <c:pt idx="342">
                        <c:v>33.11</c:v>
                      </c:pt>
                      <c:pt idx="343">
                        <c:v>33.14</c:v>
                      </c:pt>
                      <c:pt idx="344">
                        <c:v>33.31</c:v>
                      </c:pt>
                      <c:pt idx="345">
                        <c:v>33.33</c:v>
                      </c:pt>
                      <c:pt idx="346">
                        <c:v>33.340000000000003</c:v>
                      </c:pt>
                      <c:pt idx="347">
                        <c:v>33.340000000000003</c:v>
                      </c:pt>
                      <c:pt idx="348">
                        <c:v>33.31</c:v>
                      </c:pt>
                      <c:pt idx="349">
                        <c:v>33.29</c:v>
                      </c:pt>
                      <c:pt idx="350">
                        <c:v>33.28</c:v>
                      </c:pt>
                      <c:pt idx="351">
                        <c:v>33.28</c:v>
                      </c:pt>
                      <c:pt idx="352">
                        <c:v>33.28</c:v>
                      </c:pt>
                      <c:pt idx="353">
                        <c:v>33.380000000000003</c:v>
                      </c:pt>
                      <c:pt idx="354">
                        <c:v>33.450000000000003</c:v>
                      </c:pt>
                      <c:pt idx="355">
                        <c:v>33.619999999999997</c:v>
                      </c:pt>
                      <c:pt idx="356">
                        <c:v>34.15</c:v>
                      </c:pt>
                      <c:pt idx="357">
                        <c:v>34.880000000000003</c:v>
                      </c:pt>
                      <c:pt idx="358">
                        <c:v>35.17</c:v>
                      </c:pt>
                      <c:pt idx="359">
                        <c:v>35.770000000000003</c:v>
                      </c:pt>
                      <c:pt idx="360">
                        <c:v>36.090000000000003</c:v>
                      </c:pt>
                      <c:pt idx="361">
                        <c:v>36.299999999999997</c:v>
                      </c:pt>
                      <c:pt idx="362">
                        <c:v>36.590000000000003</c:v>
                      </c:pt>
                      <c:pt idx="363">
                        <c:v>37.06</c:v>
                      </c:pt>
                      <c:pt idx="364">
                        <c:v>37.44</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5-4ECA-4995-9DF4-00B623785D94}"/>
                  </c:ext>
                </c:extLst>
              </c15:ser>
            </c15:filteredLineSeries>
          </c:ext>
        </c:extLst>
      </c:lineChart>
      <c:catAx>
        <c:axId val="64983040"/>
        <c:scaling>
          <c:orientation val="minMax"/>
        </c:scaling>
        <c:delete val="0"/>
        <c:axPos val="b"/>
        <c:numFmt formatCode="mmmm" sourceLinked="0"/>
        <c:majorTickMark val="none"/>
        <c:minorTickMark val="none"/>
        <c:tickLblPos val="nextTo"/>
        <c:spPr>
          <a:noFill/>
          <a:ln w="9525" cap="flat" cmpd="sng" algn="ctr">
            <a:solidFill>
              <a:schemeClr val="lt1">
                <a:lumMod val="95000"/>
                <a:alpha val="10000"/>
              </a:schemeClr>
            </a:solidFill>
            <a:round/>
          </a:ln>
          <a:effectLst/>
        </c:spPr>
        <c:txPr>
          <a:bodyPr rot="-5400000" spcFirstLastPara="1" vertOverflow="ellipsis" wrap="square" anchor="ctr" anchorCtr="1"/>
          <a:lstStyle/>
          <a:p>
            <a:pPr>
              <a:defRPr sz="2000" b="0" i="0" u="none" strike="noStrike" kern="1200" baseline="0">
                <a:solidFill>
                  <a:schemeClr val="lt1">
                    <a:lumMod val="85000"/>
                  </a:schemeClr>
                </a:solidFill>
                <a:latin typeface="+mn-lt"/>
                <a:ea typeface="+mn-ea"/>
                <a:cs typeface="+mn-cs"/>
              </a:defRPr>
            </a:pPr>
            <a:endParaRPr lang="es-ES"/>
          </a:p>
        </c:txPr>
        <c:crossAx val="64984576"/>
        <c:crosses val="autoZero"/>
        <c:auto val="1"/>
        <c:lblAlgn val="ctr"/>
        <c:lblOffset val="100"/>
        <c:tickLblSkip val="31"/>
        <c:noMultiLvlLbl val="1"/>
      </c:catAx>
      <c:valAx>
        <c:axId val="64984576"/>
        <c:scaling>
          <c:orientation val="minMax"/>
          <c:max val="180"/>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s-BO" sz="1600" dirty="0"/>
                  <a:t>MMm3</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s-ES"/>
          </a:p>
        </c:txPr>
        <c:crossAx val="64983040"/>
        <c:crosses val="autoZero"/>
        <c:crossBetween val="between"/>
        <c:majorUnit val="20"/>
      </c:valAx>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4201220705399992"/>
          <c:y val="6.7763045163396013E-2"/>
          <c:w val="0.75049061175045428"/>
          <c:h val="0.62828365286304755"/>
        </c:manualLayout>
      </c:layout>
      <c:barChart>
        <c:barDir val="col"/>
        <c:grouping val="clustered"/>
        <c:varyColors val="0"/>
        <c:ser>
          <c:idx val="1"/>
          <c:order val="0"/>
          <c:tx>
            <c:v>Volumen 2020</c:v>
          </c:tx>
          <c:invertIfNegative val="0"/>
          <c:dLbls>
            <c:delete val="1"/>
          </c:dLbls>
          <c:cat>
            <c:strRef>
              <c:f>'2017'!$C$174:$C$185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'2017'!$G$186:$G$197</c:f>
              <c:numCache>
                <c:formatCode>_(* #,##0.00_);_(* \(#,##0.00\);_(* "-"??_);_(@_)</c:formatCode>
                <c:ptCount val="12"/>
                <c:pt idx="0">
                  <c:v>1205280</c:v>
                </c:pt>
                <c:pt idx="1">
                  <c:v>1205280</c:v>
                </c:pt>
                <c:pt idx="2">
                  <c:v>1205280</c:v>
                </c:pt>
                <c:pt idx="3">
                  <c:v>1687392</c:v>
                </c:pt>
                <c:pt idx="4">
                  <c:v>1687392</c:v>
                </c:pt>
                <c:pt idx="5">
                  <c:v>1687392</c:v>
                </c:pt>
                <c:pt idx="6">
                  <c:v>1687392</c:v>
                </c:pt>
                <c:pt idx="7">
                  <c:v>1687392</c:v>
                </c:pt>
                <c:pt idx="8">
                  <c:v>1687392</c:v>
                </c:pt>
                <c:pt idx="9">
                  <c:v>1687392</c:v>
                </c:pt>
                <c:pt idx="10">
                  <c:v>1687392</c:v>
                </c:pt>
                <c:pt idx="11">
                  <c:v>1687392</c:v>
                </c:pt>
              </c:numCache>
            </c:numRef>
          </c:val>
          <c:extLst xmlns:c16r2="http://schemas.microsoft.com/office/drawing/2015/06/chart">
            <c:ext xmlns:c16="http://schemas.microsoft.com/office/drawing/2014/chart" uri="{C3380CC4-5D6E-409C-BE32-E72D297353CC}">
              <c16:uniqueId val="{00000000-03A8-41C1-AEF2-5F1A2A5F5C78}"/>
            </c:ext>
          </c:extLst>
        </c:ser>
        <c:ser>
          <c:idx val="0"/>
          <c:order val="1"/>
          <c:tx>
            <c:v>Volumen 2019</c:v>
          </c:tx>
          <c:invertIfNegative val="0"/>
          <c:dPt>
            <c:idx val="0"/>
            <c:invertIfNegative val="0"/>
            <c:bubble3D val="0"/>
            <c:extLst xmlns:c16r2="http://schemas.microsoft.com/office/drawing/2015/06/chart">
              <c:ext xmlns:c16="http://schemas.microsoft.com/office/drawing/2014/chart" uri="{C3380CC4-5D6E-409C-BE32-E72D297353CC}">
                <c16:uniqueId val="{00000001-03A8-41C1-AEF2-5F1A2A5F5C78}"/>
              </c:ext>
            </c:extLst>
          </c:dPt>
          <c:dPt>
            <c:idx val="1"/>
            <c:invertIfNegative val="0"/>
            <c:bubble3D val="0"/>
            <c:extLst xmlns:c16r2="http://schemas.microsoft.com/office/drawing/2015/06/chart">
              <c:ext xmlns:c16="http://schemas.microsoft.com/office/drawing/2014/chart" uri="{C3380CC4-5D6E-409C-BE32-E72D297353CC}">
                <c16:uniqueId val="{00000002-03A8-41C1-AEF2-5F1A2A5F5C78}"/>
              </c:ext>
            </c:extLst>
          </c:dPt>
          <c:dPt>
            <c:idx val="2"/>
            <c:invertIfNegative val="0"/>
            <c:bubble3D val="0"/>
            <c:extLst xmlns:c16r2="http://schemas.microsoft.com/office/drawing/2015/06/chart">
              <c:ext xmlns:c16="http://schemas.microsoft.com/office/drawing/2014/chart" uri="{C3380CC4-5D6E-409C-BE32-E72D297353CC}">
                <c16:uniqueId val="{00000003-03A8-41C1-AEF2-5F1A2A5F5C78}"/>
              </c:ext>
            </c:extLst>
          </c:dPt>
          <c:dPt>
            <c:idx val="3"/>
            <c:invertIfNegative val="0"/>
            <c:bubble3D val="0"/>
            <c:extLst xmlns:c16r2="http://schemas.microsoft.com/office/drawing/2015/06/chart">
              <c:ext xmlns:c16="http://schemas.microsoft.com/office/drawing/2014/chart" uri="{C3380CC4-5D6E-409C-BE32-E72D297353CC}">
                <c16:uniqueId val="{00000004-03A8-41C1-AEF2-5F1A2A5F5C78}"/>
              </c:ext>
            </c:extLst>
          </c:dPt>
          <c:dPt>
            <c:idx val="4"/>
            <c:invertIfNegative val="0"/>
            <c:bubble3D val="0"/>
            <c:extLst xmlns:c16r2="http://schemas.microsoft.com/office/drawing/2015/06/chart">
              <c:ext xmlns:c16="http://schemas.microsoft.com/office/drawing/2014/chart" uri="{C3380CC4-5D6E-409C-BE32-E72D297353CC}">
                <c16:uniqueId val="{00000005-03A8-41C1-AEF2-5F1A2A5F5C78}"/>
              </c:ext>
            </c:extLst>
          </c:dPt>
          <c:dPt>
            <c:idx val="5"/>
            <c:invertIfNegative val="0"/>
            <c:bubble3D val="0"/>
            <c:extLst xmlns:c16r2="http://schemas.microsoft.com/office/drawing/2015/06/chart">
              <c:ext xmlns:c16="http://schemas.microsoft.com/office/drawing/2014/chart" uri="{C3380CC4-5D6E-409C-BE32-E72D297353CC}">
                <c16:uniqueId val="{00000006-03A8-41C1-AEF2-5F1A2A5F5C78}"/>
              </c:ext>
            </c:extLst>
          </c:dPt>
          <c:dPt>
            <c:idx val="6"/>
            <c:invertIfNegative val="0"/>
            <c:bubble3D val="0"/>
            <c:extLst xmlns:c16r2="http://schemas.microsoft.com/office/drawing/2015/06/chart">
              <c:ext xmlns:c16="http://schemas.microsoft.com/office/drawing/2014/chart" uri="{C3380CC4-5D6E-409C-BE32-E72D297353CC}">
                <c16:uniqueId val="{00000007-03A8-41C1-AEF2-5F1A2A5F5C78}"/>
              </c:ext>
            </c:extLst>
          </c:dPt>
          <c:dPt>
            <c:idx val="7"/>
            <c:invertIfNegative val="0"/>
            <c:bubble3D val="0"/>
            <c:extLst xmlns:c16r2="http://schemas.microsoft.com/office/drawing/2015/06/chart">
              <c:ext xmlns:c16="http://schemas.microsoft.com/office/drawing/2014/chart" uri="{C3380CC4-5D6E-409C-BE32-E72D297353CC}">
                <c16:uniqueId val="{00000008-03A8-41C1-AEF2-5F1A2A5F5C78}"/>
              </c:ext>
            </c:extLst>
          </c:dPt>
          <c:dLbls>
            <c:delete val="1"/>
          </c:dLbls>
          <c:cat>
            <c:strRef>
              <c:f>'2017'!$C$174:$C$185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'2017'!$G$174:$G$185</c:f>
              <c:numCache>
                <c:formatCode>_-* #,##0.0_-;\-* #,##0.0_-;_-* "-"??_-;_-@_-</c:formatCode>
                <c:ptCount val="12"/>
                <c:pt idx="0">
                  <c:v>1594090.37</c:v>
                </c:pt>
                <c:pt idx="1">
                  <c:v>1362763.87</c:v>
                </c:pt>
                <c:pt idx="2">
                  <c:v>1612551.46</c:v>
                </c:pt>
                <c:pt idx="3">
                  <c:v>1578089.95</c:v>
                </c:pt>
                <c:pt idx="4">
                  <c:v>1655840.45</c:v>
                </c:pt>
                <c:pt idx="5" formatCode="_(* #,##0.00_);_(* \(#,##0.00\);_(* &quot;-&quot;??_);_(@_)">
                  <c:v>1609563.74</c:v>
                </c:pt>
                <c:pt idx="6" formatCode="_(* #,##0.00_);_(* \(#,##0.00\);_(* &quot;-&quot;??_);_(@_)">
                  <c:v>1635151.1</c:v>
                </c:pt>
                <c:pt idx="7" formatCode="_(* #,##0.00_);_(* \(#,##0.00\);_(* &quot;-&quot;??_);_(@_)">
                  <c:v>1654900.85</c:v>
                </c:pt>
                <c:pt idx="8" formatCode="_(* #,##0.00_);_(* \(#,##0.00\);_(* &quot;-&quot;??_);_(@_)">
                  <c:v>1569825.55</c:v>
                </c:pt>
                <c:pt idx="9" formatCode="_(* #,##0.00_);_(* \(#,##0.00\);_(* &quot;-&quot;??_);_(@_)">
                  <c:v>1639522.35</c:v>
                </c:pt>
                <c:pt idx="10" formatCode="_(* #,##0.00_);_(* \(#,##0.00\);_(* &quot;-&quot;??_);_(@_)">
                  <c:v>1638736.57</c:v>
                </c:pt>
                <c:pt idx="11" formatCode="_(* #,##0.00_);_(* \(#,##0.00\);_(* &quot;-&quot;??_);_(@_)">
                  <c:v>1644928.01</c:v>
                </c:pt>
              </c:numCache>
            </c:numRef>
          </c:val>
          <c:extLst xmlns:c16r2="http://schemas.microsoft.com/office/drawing/2015/06/chart">
            <c:ext xmlns:c16="http://schemas.microsoft.com/office/drawing/2014/chart" uri="{C3380CC4-5D6E-409C-BE32-E72D297353CC}">
              <c16:uniqueId val="{00000009-03A8-41C1-AEF2-5F1A2A5F5C78}"/>
            </c:ext>
          </c:extLst>
        </c:ser>
        <c:dLbls>
          <c:dLblPos val="inEnd"/>
          <c:showLegendKey val="0"/>
          <c:showVal val="1"/>
          <c:showCatName val="0"/>
          <c:showSerName val="0"/>
          <c:showPercent val="0"/>
          <c:showBubbleSize val="0"/>
        </c:dLbls>
        <c:gapWidth val="43"/>
        <c:axId val="66567552"/>
        <c:axId val="66577536"/>
      </c:barChart>
      <c:scatterChart>
        <c:scatterStyle val="smoothMarker"/>
        <c:varyColors val="0"/>
        <c:ser>
          <c:idx val="3"/>
          <c:order val="2"/>
          <c:tx>
            <c:v>Caudal 2020</c:v>
          </c:tx>
          <c:marker>
            <c:symbol val="none"/>
          </c:marker>
          <c:xVal>
            <c:strRef>
              <c:f>'2017'!$C$162:$C$173</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xVal>
          <c:yVal>
            <c:numRef>
              <c:f>'2017'!$D$186:$D$197</c:f>
              <c:numCache>
                <c:formatCode>0</c:formatCode>
                <c:ptCount val="12"/>
                <c:pt idx="0" formatCode="_(* #,##0.00_);_(* \(#,##0.00\);_(* &quot;-&quot;??_);_(@_)">
                  <c:v>450</c:v>
                </c:pt>
                <c:pt idx="1">
                  <c:v>450</c:v>
                </c:pt>
                <c:pt idx="2">
                  <c:v>450</c:v>
                </c:pt>
                <c:pt idx="3">
                  <c:v>630</c:v>
                </c:pt>
                <c:pt idx="4">
                  <c:v>630</c:v>
                </c:pt>
                <c:pt idx="5">
                  <c:v>630</c:v>
                </c:pt>
                <c:pt idx="6">
                  <c:v>630</c:v>
                </c:pt>
                <c:pt idx="7">
                  <c:v>630</c:v>
                </c:pt>
                <c:pt idx="8">
                  <c:v>630</c:v>
                </c:pt>
                <c:pt idx="9">
                  <c:v>630</c:v>
                </c:pt>
                <c:pt idx="10">
                  <c:v>630</c:v>
                </c:pt>
                <c:pt idx="11">
                  <c:v>630</c:v>
                </c:pt>
              </c:numCache>
            </c:numRef>
          </c:yVal>
          <c:smooth val="1"/>
          <c:extLst xmlns:c16r2="http://schemas.microsoft.com/office/drawing/2015/06/chart">
            <c:ext xmlns:c16="http://schemas.microsoft.com/office/drawing/2014/chart" uri="{C3380CC4-5D6E-409C-BE32-E72D297353CC}">
              <c16:uniqueId val="{0000000A-03A8-41C1-AEF2-5F1A2A5F5C78}"/>
            </c:ext>
          </c:extLst>
        </c:ser>
        <c:ser>
          <c:idx val="2"/>
          <c:order val="3"/>
          <c:tx>
            <c:v>Caudal 2019</c:v>
          </c:tx>
          <c:marker>
            <c:symbol val="none"/>
          </c:marker>
          <c:xVal>
            <c:strRef>
              <c:f>'2017'!$C$174:$C$185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xVal>
          <c:yVal>
            <c:numRef>
              <c:f>'2017'!$D$174:$D$185</c:f>
              <c:numCache>
                <c:formatCode>0</c:formatCode>
                <c:ptCount val="12"/>
                <c:pt idx="0">
                  <c:v>595.16516203703702</c:v>
                </c:pt>
                <c:pt idx="1">
                  <c:v>563.3117848875662</c:v>
                </c:pt>
                <c:pt idx="2">
                  <c:v>602.05774342891277</c:v>
                </c:pt>
                <c:pt idx="3">
                  <c:v>608.83099922839506</c:v>
                </c:pt>
                <c:pt idx="4">
                  <c:v>618.2200007467145</c:v>
                </c:pt>
                <c:pt idx="5">
                  <c:v>620.97366512345673</c:v>
                </c:pt>
                <c:pt idx="6">
                  <c:v>610.49548237753879</c:v>
                </c:pt>
                <c:pt idx="7">
                  <c:v>617.86919429510158</c:v>
                </c:pt>
                <c:pt idx="8">
                  <c:v>605.64257330246915</c:v>
                </c:pt>
                <c:pt idx="9">
                  <c:v>612.12752016129036</c:v>
                </c:pt>
                <c:pt idx="10">
                  <c:v>632.22861496913583</c:v>
                </c:pt>
                <c:pt idx="11">
                  <c:v>614.14576239545988</c:v>
                </c:pt>
              </c:numCache>
            </c:numRef>
          </c:yVal>
          <c:smooth val="1"/>
          <c:extLst xmlns:c16r2="http://schemas.microsoft.com/office/drawing/2015/06/chart">
            <c:ext xmlns:c16="http://schemas.microsoft.com/office/drawing/2014/chart" uri="{C3380CC4-5D6E-409C-BE32-E72D297353CC}">
              <c16:uniqueId val="{0000000B-03A8-41C1-AEF2-5F1A2A5F5C78}"/>
            </c:ext>
          </c:extLst>
        </c:ser>
        <c:dLbls>
          <c:showLegendKey val="0"/>
          <c:showVal val="0"/>
          <c:showCatName val="0"/>
          <c:showSerName val="0"/>
          <c:showPercent val="0"/>
          <c:showBubbleSize val="0"/>
        </c:dLbls>
        <c:axId val="66581632"/>
        <c:axId val="66579456"/>
      </c:scatterChart>
      <c:catAx>
        <c:axId val="66567552"/>
        <c:scaling>
          <c:orientation val="minMax"/>
        </c:scaling>
        <c:delete val="0"/>
        <c:axPos val="b"/>
        <c:numFmt formatCode="0" sourceLinked="0"/>
        <c:majorTickMark val="none"/>
        <c:minorTickMark val="none"/>
        <c:tickLblPos val="nextTo"/>
        <c:txPr>
          <a:bodyPr rot="-5400000"/>
          <a:lstStyle/>
          <a:p>
            <a:pPr>
              <a:defRPr/>
            </a:pPr>
            <a:endParaRPr lang="es-ES"/>
          </a:p>
        </c:txPr>
        <c:crossAx val="66577536"/>
        <c:crosses val="autoZero"/>
        <c:auto val="1"/>
        <c:lblAlgn val="ctr"/>
        <c:lblOffset val="100"/>
        <c:noMultiLvlLbl val="0"/>
      </c:catAx>
      <c:valAx>
        <c:axId val="66577536"/>
        <c:scaling>
          <c:orientation val="minMax"/>
          <c:max val="2000000"/>
        </c:scaling>
        <c:delete val="0"/>
        <c:axPos val="l"/>
        <c:title>
          <c:tx>
            <c:rich>
              <a:bodyPr rot="-5400000" vert="horz"/>
              <a:lstStyle/>
              <a:p>
                <a:pPr>
                  <a:defRPr/>
                </a:pPr>
                <a:r>
                  <a:rPr lang="es-BO"/>
                  <a:t>[m3]</a:t>
                </a:r>
              </a:p>
            </c:rich>
          </c:tx>
          <c:layout>
            <c:manualLayout>
              <c:xMode val="edge"/>
              <c:yMode val="edge"/>
              <c:x val="4.6875E-2"/>
              <c:y val="0.73857691915475332"/>
            </c:manualLayout>
          </c:layout>
          <c:overlay val="0"/>
        </c:title>
        <c:numFmt formatCode="_(* #,##0_);_(* \(#,##0\);_(* &quot;-&quot;_);_(@_)" sourceLinked="0"/>
        <c:majorTickMark val="out"/>
        <c:minorTickMark val="none"/>
        <c:tickLblPos val="nextTo"/>
        <c:txPr>
          <a:bodyPr rot="-60000000" vert="horz"/>
          <a:lstStyle/>
          <a:p>
            <a:pPr>
              <a:defRPr/>
            </a:pPr>
            <a:endParaRPr lang="es-ES"/>
          </a:p>
        </c:txPr>
        <c:crossAx val="66567552"/>
        <c:crosses val="autoZero"/>
        <c:crossBetween val="between"/>
      </c:valAx>
      <c:valAx>
        <c:axId val="66579456"/>
        <c:scaling>
          <c:orientation val="minMax"/>
          <c:max val="1000"/>
        </c:scaling>
        <c:delete val="0"/>
        <c:axPos val="r"/>
        <c:title>
          <c:tx>
            <c:rich>
              <a:bodyPr rot="-5400000" vert="horz"/>
              <a:lstStyle/>
              <a:p>
                <a:pPr>
                  <a:defRPr/>
                </a:pPr>
                <a:r>
                  <a:rPr lang="es-BO"/>
                  <a:t>[l/s]</a:t>
                </a:r>
              </a:p>
            </c:rich>
          </c:tx>
          <c:layout>
            <c:manualLayout>
              <c:xMode val="edge"/>
              <c:yMode val="edge"/>
              <c:x val="0.92494791666666665"/>
              <c:y val="0.75638455029779872"/>
            </c:manualLayout>
          </c:layout>
          <c:overlay val="0"/>
        </c:title>
        <c:numFmt formatCode="_(* #,##0_);_(* \(#,##0\);_(* &quot;-&quot;_);_(@_)" sourceLinked="0"/>
        <c:majorTickMark val="out"/>
        <c:minorTickMark val="none"/>
        <c:tickLblPos val="nextTo"/>
        <c:txPr>
          <a:bodyPr rot="-60000000" vert="horz"/>
          <a:lstStyle/>
          <a:p>
            <a:pPr>
              <a:defRPr/>
            </a:pPr>
            <a:endParaRPr lang="es-ES"/>
          </a:p>
        </c:txPr>
        <c:crossAx val="66581632"/>
        <c:crosses val="max"/>
        <c:crossBetween val="midCat"/>
      </c:valAx>
      <c:valAx>
        <c:axId val="66581632"/>
        <c:scaling>
          <c:orientation val="minMax"/>
        </c:scaling>
        <c:delete val="1"/>
        <c:axPos val="b"/>
        <c:majorTickMark val="out"/>
        <c:minorTickMark val="none"/>
        <c:tickLblPos val="nextTo"/>
        <c:crossAx val="66579456"/>
        <c:crosses val="autoZero"/>
        <c:crossBetween val="midCat"/>
      </c:valAx>
    </c:plotArea>
    <c:legend>
      <c:legendPos val="b"/>
      <c:layout/>
      <c:overlay val="0"/>
      <c:txPr>
        <a:bodyPr rot="0" vert="horz"/>
        <a:lstStyle/>
        <a:p>
          <a:pPr>
            <a:defRPr/>
          </a:pPr>
          <a:endParaRPr lang="es-ES"/>
        </a:p>
      </c:txPr>
    </c:legend>
    <c:plotVisOnly val="1"/>
    <c:dispBlanksAs val="gap"/>
    <c:showDLblsOverMax val="0"/>
  </c:chart>
  <c:txPr>
    <a:bodyPr/>
    <a:lstStyle/>
    <a:p>
      <a:pPr>
        <a:defRPr sz="1800"/>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869203849518809"/>
          <c:y val="0.19486111111111112"/>
          <c:w val="0.82686351706036743"/>
          <c:h val="0.72088764946048411"/>
        </c:manualLayout>
      </c:layout>
      <c:bar3DChart>
        <c:barDir val="col"/>
        <c:grouping val="clustered"/>
        <c:varyColors val="0"/>
        <c:ser>
          <c:idx val="1"/>
          <c:order val="0"/>
          <c:tx>
            <c:v>Volumen 2020</c:v>
          </c:tx>
          <c:spPr>
            <a:solidFill>
              <a:schemeClr val="accent3">
                <a:alpha val="85000"/>
              </a:schemeClr>
            </a:solidFill>
            <a:ln w="9525" cap="flat" cmpd="sng" algn="ctr">
              <a:solidFill>
                <a:schemeClr val="accent3">
                  <a:lumMod val="75000"/>
                </a:schemeClr>
              </a:solidFill>
              <a:round/>
            </a:ln>
            <a:effectLst/>
            <a:sp3d contourW="9525">
              <a:contourClr>
                <a:schemeClr val="accent3">
                  <a:lumMod val="75000"/>
                </a:schemeClr>
              </a:contourClr>
            </a:sp3d>
          </c:spPr>
          <c:invertIfNegative val="0"/>
          <c:dLbls>
            <c:dLbl>
              <c:idx val="0"/>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dk1">
                          <a:lumMod val="75000"/>
                          <a:lumOff val="25000"/>
                        </a:schemeClr>
                      </a:solidFill>
                      <a:latin typeface="+mn-lt"/>
                      <a:ea typeface="+mn-ea"/>
                      <a:cs typeface="+mn-cs"/>
                    </a:defRPr>
                  </a:pPr>
                  <a:endParaRPr lang="es-ES"/>
                </a:p>
              </c:txPr>
              <c:showLegendKey val="0"/>
              <c:showVal val="1"/>
              <c:showCatName val="0"/>
              <c:showSerName val="0"/>
              <c:showPercent val="0"/>
              <c:showBubbleSize val="0"/>
            </c:dLbl>
            <c:numFmt formatCode="#,##0.0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dk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'2017'!$H$197</c:f>
              <c:numCache>
                <c:formatCode>_ * #,##0_ ;_ * \-#,##0_ ;_ * "-"??_ ;_ @_ </c:formatCode>
                <c:ptCount val="1"/>
                <c:pt idx="0">
                  <c:v>18802368</c:v>
                </c:pt>
              </c:numCache>
            </c:numRef>
          </c:val>
          <c:shape val="cylinder"/>
          <c:extLst xmlns:c16r2="http://schemas.microsoft.com/office/drawing/2015/06/chart">
            <c:ext xmlns:c16="http://schemas.microsoft.com/office/drawing/2014/chart" uri="{C3380CC4-5D6E-409C-BE32-E72D297353CC}">
              <c16:uniqueId val="{00000000-AB29-4D58-A13F-3B306FA1D997}"/>
            </c:ext>
          </c:extLst>
        </c:ser>
        <c:ser>
          <c:idx val="0"/>
          <c:order val="1"/>
          <c:tx>
            <c:v>Volumen 2019</c:v>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val>
            <c:numRef>
              <c:f>'2017'!$H$185</c:f>
              <c:numCache>
                <c:formatCode>_ * #,##0_ ;_ * \-#,##0_ ;_ * "-"??_ ;_ @_ </c:formatCode>
                <c:ptCount val="1"/>
                <c:pt idx="0">
                  <c:v>19195964.27</c:v>
                </c:pt>
              </c:numCache>
            </c:numRef>
          </c:val>
          <c:shape val="cylinder"/>
          <c:extLst xmlns:c16r2="http://schemas.microsoft.com/office/drawing/2015/06/chart">
            <c:ext xmlns:c16="http://schemas.microsoft.com/office/drawing/2014/chart" uri="{C3380CC4-5D6E-409C-BE32-E72D297353CC}">
              <c16:uniqueId val="{00000001-AB29-4D58-A13F-3B306FA1D997}"/>
            </c:ext>
          </c:extLst>
        </c:ser>
        <c:dLbls>
          <c:showLegendKey val="0"/>
          <c:showVal val="0"/>
          <c:showCatName val="0"/>
          <c:showSerName val="0"/>
          <c:showPercent val="0"/>
          <c:showBubbleSize val="0"/>
        </c:dLbls>
        <c:gapWidth val="65"/>
        <c:shape val="box"/>
        <c:axId val="67029248"/>
        <c:axId val="67043328"/>
        <c:axId val="0"/>
      </c:bar3DChart>
      <c:catAx>
        <c:axId val="67029248"/>
        <c:scaling>
          <c:orientation val="minMax"/>
        </c:scaling>
        <c:delete val="0"/>
        <c:axPos val="b"/>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S"/>
          </a:p>
        </c:txPr>
        <c:crossAx val="67043328"/>
        <c:crosses val="autoZero"/>
        <c:auto val="1"/>
        <c:lblAlgn val="ctr"/>
        <c:lblOffset val="100"/>
        <c:noMultiLvlLbl val="0"/>
      </c:catAx>
      <c:valAx>
        <c:axId val="67043328"/>
        <c:scaling>
          <c:orientation val="minMax"/>
        </c:scaling>
        <c:delete val="0"/>
        <c:axPos val="l"/>
        <c:majorGridlines>
          <c:spPr>
            <a:ln w="9525" cap="flat" cmpd="sng" algn="ctr">
              <a:solidFill>
                <a:schemeClr val="tx1"/>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s-ES"/>
          </a:p>
        </c:txPr>
        <c:crossAx val="67029248"/>
        <c:crosses val="autoZero"/>
        <c:crossBetween val="between"/>
        <c:majorUnit val="1000000"/>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4"/>
            <a:ext cx="4033943" cy="352663"/>
          </a:xfrm>
          <a:prstGeom prst="rect">
            <a:avLst/>
          </a:prstGeom>
        </p:spPr>
        <p:txBody>
          <a:bodyPr vert="horz" lIns="92450" tIns="46225" rIns="92450" bIns="46225" rtlCol="0"/>
          <a:lstStyle>
            <a:lvl1pPr algn="l">
              <a:defRPr sz="1200"/>
            </a:lvl1pPr>
          </a:lstStyle>
          <a:p>
            <a:endParaRPr lang="es-ES" dirty="0"/>
          </a:p>
        </p:txBody>
      </p:sp>
      <p:sp>
        <p:nvSpPr>
          <p:cNvPr id="3" name="2 Marcador de fecha"/>
          <p:cNvSpPr>
            <a:spLocks noGrp="1"/>
          </p:cNvSpPr>
          <p:nvPr>
            <p:ph type="dt" sz="quarter" idx="1"/>
          </p:nvPr>
        </p:nvSpPr>
        <p:spPr>
          <a:xfrm>
            <a:off x="5273005" y="4"/>
            <a:ext cx="4033943" cy="352663"/>
          </a:xfrm>
          <a:prstGeom prst="rect">
            <a:avLst/>
          </a:prstGeom>
        </p:spPr>
        <p:txBody>
          <a:bodyPr vert="horz" lIns="92450" tIns="46225" rIns="92450" bIns="46225" rtlCol="0"/>
          <a:lstStyle>
            <a:lvl1pPr algn="r">
              <a:defRPr sz="1200"/>
            </a:lvl1pPr>
          </a:lstStyle>
          <a:p>
            <a:endParaRPr lang="es-ES" dirty="0"/>
          </a:p>
        </p:txBody>
      </p:sp>
      <p:sp>
        <p:nvSpPr>
          <p:cNvPr id="4" name="3 Marcador de pie de página"/>
          <p:cNvSpPr>
            <a:spLocks noGrp="1"/>
          </p:cNvSpPr>
          <p:nvPr>
            <p:ph type="ftr" sz="quarter" idx="2"/>
          </p:nvPr>
        </p:nvSpPr>
        <p:spPr>
          <a:xfrm>
            <a:off x="4" y="6699381"/>
            <a:ext cx="4033943" cy="352663"/>
          </a:xfrm>
          <a:prstGeom prst="rect">
            <a:avLst/>
          </a:prstGeom>
        </p:spPr>
        <p:txBody>
          <a:bodyPr vert="horz" lIns="92450" tIns="46225" rIns="92450" bIns="46225" rtlCol="0" anchor="b"/>
          <a:lstStyle>
            <a:lvl1pPr algn="l">
              <a:defRPr sz="1200"/>
            </a:lvl1pPr>
          </a:lstStyle>
          <a:p>
            <a:endParaRPr lang="es-ES" dirty="0"/>
          </a:p>
        </p:txBody>
      </p:sp>
      <p:sp>
        <p:nvSpPr>
          <p:cNvPr id="5" name="4 Marcador de número de diapositiva"/>
          <p:cNvSpPr>
            <a:spLocks noGrp="1"/>
          </p:cNvSpPr>
          <p:nvPr>
            <p:ph type="sldNum" sz="quarter" idx="3"/>
          </p:nvPr>
        </p:nvSpPr>
        <p:spPr>
          <a:xfrm>
            <a:off x="5273005" y="6699381"/>
            <a:ext cx="4033943" cy="352663"/>
          </a:xfrm>
          <a:prstGeom prst="rect">
            <a:avLst/>
          </a:prstGeom>
        </p:spPr>
        <p:txBody>
          <a:bodyPr vert="horz" lIns="92450" tIns="46225" rIns="92450" bIns="46225" rtlCol="0" anchor="b"/>
          <a:lstStyle>
            <a:lvl1pPr algn="r">
              <a:defRPr sz="1200"/>
            </a:lvl1pPr>
          </a:lstStyle>
          <a:p>
            <a:fld id="{6BBB2C76-81EE-4F02-A5CA-7DE657EDBAA3}" type="slidenum">
              <a:rPr lang="es-ES" smtClean="0"/>
              <a:t>‹Nº›</a:t>
            </a:fld>
            <a:endParaRPr lang="es-ES" dirty="0"/>
          </a:p>
        </p:txBody>
      </p:sp>
    </p:spTree>
    <p:extLst>
      <p:ext uri="{BB962C8B-B14F-4D97-AF65-F5344CB8AC3E}">
        <p14:creationId xmlns:p14="http://schemas.microsoft.com/office/powerpoint/2010/main" val="296675384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4" y="4"/>
            <a:ext cx="4033943" cy="352663"/>
          </a:xfrm>
          <a:prstGeom prst="rect">
            <a:avLst/>
          </a:prstGeom>
        </p:spPr>
        <p:txBody>
          <a:bodyPr vert="horz" lIns="92450" tIns="46225" rIns="92450" bIns="46225" rtlCol="0"/>
          <a:lstStyle>
            <a:lvl1pPr algn="l">
              <a:defRPr sz="1200"/>
            </a:lvl1pPr>
          </a:lstStyle>
          <a:p>
            <a:endParaRPr lang="es-ES" dirty="0"/>
          </a:p>
        </p:txBody>
      </p:sp>
      <p:sp>
        <p:nvSpPr>
          <p:cNvPr id="3" name="2 Marcador de fecha"/>
          <p:cNvSpPr>
            <a:spLocks noGrp="1"/>
          </p:cNvSpPr>
          <p:nvPr>
            <p:ph type="dt" idx="1"/>
          </p:nvPr>
        </p:nvSpPr>
        <p:spPr>
          <a:xfrm>
            <a:off x="5273005" y="4"/>
            <a:ext cx="4033943" cy="352663"/>
          </a:xfrm>
          <a:prstGeom prst="rect">
            <a:avLst/>
          </a:prstGeom>
        </p:spPr>
        <p:txBody>
          <a:bodyPr vert="horz" lIns="92450" tIns="46225" rIns="92450" bIns="46225" rtlCol="0"/>
          <a:lstStyle>
            <a:lvl1pPr algn="r">
              <a:defRPr sz="1200"/>
            </a:lvl1pPr>
          </a:lstStyle>
          <a:p>
            <a:endParaRPr lang="es-ES" dirty="0"/>
          </a:p>
        </p:txBody>
      </p:sp>
      <p:sp>
        <p:nvSpPr>
          <p:cNvPr id="4" name="3 Marcador de imagen de diapositiva"/>
          <p:cNvSpPr>
            <a:spLocks noGrp="1" noRot="1" noChangeAspect="1"/>
          </p:cNvSpPr>
          <p:nvPr>
            <p:ph type="sldImg" idx="2"/>
          </p:nvPr>
        </p:nvSpPr>
        <p:spPr>
          <a:xfrm>
            <a:off x="2305050" y="530225"/>
            <a:ext cx="4700588" cy="2643188"/>
          </a:xfrm>
          <a:prstGeom prst="rect">
            <a:avLst/>
          </a:prstGeom>
          <a:noFill/>
          <a:ln w="12700">
            <a:solidFill>
              <a:prstClr val="black"/>
            </a:solidFill>
          </a:ln>
        </p:spPr>
        <p:txBody>
          <a:bodyPr vert="horz" lIns="92450" tIns="46225" rIns="92450" bIns="46225" rtlCol="0" anchor="ctr"/>
          <a:lstStyle/>
          <a:p>
            <a:endParaRPr lang="es-ES" dirty="0"/>
          </a:p>
        </p:txBody>
      </p:sp>
      <p:sp>
        <p:nvSpPr>
          <p:cNvPr id="5" name="4 Marcador de notas"/>
          <p:cNvSpPr>
            <a:spLocks noGrp="1"/>
          </p:cNvSpPr>
          <p:nvPr>
            <p:ph type="body" sz="quarter" idx="3"/>
          </p:nvPr>
        </p:nvSpPr>
        <p:spPr>
          <a:xfrm>
            <a:off x="930911" y="3350303"/>
            <a:ext cx="7447279" cy="3173968"/>
          </a:xfrm>
          <a:prstGeom prst="rect">
            <a:avLst/>
          </a:prstGeom>
        </p:spPr>
        <p:txBody>
          <a:bodyPr vert="horz" lIns="92450" tIns="46225" rIns="92450" bIns="46225"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4" y="6699381"/>
            <a:ext cx="4033943" cy="352663"/>
          </a:xfrm>
          <a:prstGeom prst="rect">
            <a:avLst/>
          </a:prstGeom>
        </p:spPr>
        <p:txBody>
          <a:bodyPr vert="horz" lIns="92450" tIns="46225" rIns="92450" bIns="46225"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5273005" y="6699381"/>
            <a:ext cx="4033943" cy="352663"/>
          </a:xfrm>
          <a:prstGeom prst="rect">
            <a:avLst/>
          </a:prstGeom>
        </p:spPr>
        <p:txBody>
          <a:bodyPr vert="horz" lIns="92450" tIns="46225" rIns="92450" bIns="46225" rtlCol="0" anchor="b"/>
          <a:lstStyle>
            <a:lvl1pPr algn="r">
              <a:defRPr sz="1200"/>
            </a:lvl1pPr>
          </a:lstStyle>
          <a:p>
            <a:fld id="{0A427D83-8317-4F07-813B-66B6BEA2E9F5}" type="slidenum">
              <a:rPr lang="es-ES" smtClean="0"/>
              <a:t>‹Nº›</a:t>
            </a:fld>
            <a:endParaRPr lang="es-ES" dirty="0"/>
          </a:p>
        </p:txBody>
      </p:sp>
    </p:spTree>
    <p:extLst>
      <p:ext uri="{BB962C8B-B14F-4D97-AF65-F5344CB8AC3E}">
        <p14:creationId xmlns:p14="http://schemas.microsoft.com/office/powerpoint/2010/main" val="308024869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A427D83-8317-4F07-813B-66B6BEA2E9F5}" type="slidenum">
              <a:rPr lang="es-ES" smtClean="0"/>
              <a:t>1</a:t>
            </a:fld>
            <a:endParaRPr lang="es-ES" dirty="0"/>
          </a:p>
        </p:txBody>
      </p:sp>
      <p:sp>
        <p:nvSpPr>
          <p:cNvPr id="6" name="5 Marcador de fecha"/>
          <p:cNvSpPr>
            <a:spLocks noGrp="1"/>
          </p:cNvSpPr>
          <p:nvPr>
            <p:ph type="dt" idx="11"/>
          </p:nvPr>
        </p:nvSpPr>
        <p:spPr/>
        <p:txBody>
          <a:bodyPr/>
          <a:lstStyle/>
          <a:p>
            <a:endParaRPr lang="es-ES" dirty="0"/>
          </a:p>
        </p:txBody>
      </p:sp>
    </p:spTree>
    <p:extLst>
      <p:ext uri="{BB962C8B-B14F-4D97-AF65-F5344CB8AC3E}">
        <p14:creationId xmlns:p14="http://schemas.microsoft.com/office/powerpoint/2010/main" val="4219763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37</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2523784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38</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389005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39</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389005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40</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389005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41</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1601909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42</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160190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43</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1601909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44</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160190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45</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160190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6638" y="530225"/>
            <a:ext cx="4697412" cy="2643188"/>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A427D83-8317-4F07-813B-66B6BEA2E9F5}" type="slidenum">
              <a:rPr lang="es-ES" smtClean="0"/>
              <a:t>9</a:t>
            </a:fld>
            <a:endParaRPr lang="es-ES" dirty="0"/>
          </a:p>
        </p:txBody>
      </p:sp>
      <p:sp>
        <p:nvSpPr>
          <p:cNvPr id="5" name="4 Marcador de fecha"/>
          <p:cNvSpPr>
            <a:spLocks noGrp="1"/>
          </p:cNvSpPr>
          <p:nvPr>
            <p:ph type="dt" idx="11"/>
          </p:nvPr>
        </p:nvSpPr>
        <p:spPr/>
        <p:txBody>
          <a:bodyPr/>
          <a:lstStyle/>
          <a:p>
            <a:fld id="{5C792945-7AC9-4B0F-B036-A2324C97D258}" type="datetime1">
              <a:rPr lang="es-ES" smtClean="0"/>
              <a:t>05/03/2020</a:t>
            </a:fld>
            <a:endParaRPr lang="es-ES" dirty="0"/>
          </a:p>
        </p:txBody>
      </p:sp>
    </p:spTree>
    <p:extLst>
      <p:ext uri="{BB962C8B-B14F-4D97-AF65-F5344CB8AC3E}">
        <p14:creationId xmlns:p14="http://schemas.microsoft.com/office/powerpoint/2010/main" val="142354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9538" y="741363"/>
            <a:ext cx="6581775" cy="3702050"/>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0A427D83-8317-4F07-813B-66B6BEA2E9F5}" type="slidenum">
              <a:rPr lang="es-ES" smtClean="0"/>
              <a:t>18</a:t>
            </a:fld>
            <a:endParaRPr lang="es-ES" dirty="0"/>
          </a:p>
        </p:txBody>
      </p:sp>
    </p:spTree>
    <p:extLst>
      <p:ext uri="{BB962C8B-B14F-4D97-AF65-F5344CB8AC3E}">
        <p14:creationId xmlns:p14="http://schemas.microsoft.com/office/powerpoint/2010/main" val="2513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28638"/>
            <a:ext cx="4700588" cy="2644775"/>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21</a:t>
            </a:fld>
            <a:endParaRPr lang="es-ES"/>
          </a:p>
        </p:txBody>
      </p:sp>
    </p:spTree>
    <p:extLst>
      <p:ext uri="{BB962C8B-B14F-4D97-AF65-F5344CB8AC3E}">
        <p14:creationId xmlns:p14="http://schemas.microsoft.com/office/powerpoint/2010/main" val="136095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28638"/>
            <a:ext cx="4700588" cy="2644775"/>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23</a:t>
            </a:fld>
            <a:endParaRPr lang="es-ES"/>
          </a:p>
        </p:txBody>
      </p:sp>
    </p:spTree>
    <p:extLst>
      <p:ext uri="{BB962C8B-B14F-4D97-AF65-F5344CB8AC3E}">
        <p14:creationId xmlns:p14="http://schemas.microsoft.com/office/powerpoint/2010/main" val="194970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28638"/>
            <a:ext cx="4700588" cy="2644775"/>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24</a:t>
            </a:fld>
            <a:endParaRPr lang="es-ES"/>
          </a:p>
        </p:txBody>
      </p:sp>
    </p:spTree>
    <p:extLst>
      <p:ext uri="{BB962C8B-B14F-4D97-AF65-F5344CB8AC3E}">
        <p14:creationId xmlns:p14="http://schemas.microsoft.com/office/powerpoint/2010/main" val="434751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28638"/>
            <a:ext cx="4700588" cy="2644775"/>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25</a:t>
            </a:fld>
            <a:endParaRPr lang="es-ES"/>
          </a:p>
        </p:txBody>
      </p:sp>
    </p:spTree>
    <p:extLst>
      <p:ext uri="{BB962C8B-B14F-4D97-AF65-F5344CB8AC3E}">
        <p14:creationId xmlns:p14="http://schemas.microsoft.com/office/powerpoint/2010/main" val="434751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305050" y="528638"/>
            <a:ext cx="4700588" cy="2644775"/>
          </a:xfrm>
        </p:spPr>
      </p:sp>
      <p:sp>
        <p:nvSpPr>
          <p:cNvPr id="3" name="Marcador de notas 2"/>
          <p:cNvSpPr>
            <a:spLocks noGrp="1"/>
          </p:cNvSpPr>
          <p:nvPr>
            <p:ph type="body" idx="1"/>
          </p:nvPr>
        </p:nvSpPr>
        <p:spPr/>
        <p:txBody>
          <a:bodyPr/>
          <a:lstStyle/>
          <a:p>
            <a:r>
              <a:rPr lang="es-BO" dirty="0" smtClean="0"/>
              <a:t>      </a:t>
            </a:r>
            <a:endParaRPr lang="es-BO" dirty="0"/>
          </a:p>
        </p:txBody>
      </p:sp>
      <p:sp>
        <p:nvSpPr>
          <p:cNvPr id="4" name="Marcador de número de diapositiva 3"/>
          <p:cNvSpPr>
            <a:spLocks noGrp="1"/>
          </p:cNvSpPr>
          <p:nvPr>
            <p:ph type="sldNum" sz="quarter" idx="10"/>
          </p:nvPr>
        </p:nvSpPr>
        <p:spPr/>
        <p:txBody>
          <a:bodyPr/>
          <a:lstStyle/>
          <a:p>
            <a:pPr>
              <a:defRPr/>
            </a:pPr>
            <a:fld id="{3E173C8A-9BA1-4243-AD15-E9FFFBFEDB00}" type="slidenum">
              <a:rPr lang="es-ES" smtClean="0"/>
              <a:pPr>
                <a:defRPr/>
              </a:pPr>
              <a:t>27</a:t>
            </a:fld>
            <a:endParaRPr lang="es-ES"/>
          </a:p>
        </p:txBody>
      </p:sp>
    </p:spTree>
    <p:extLst>
      <p:ext uri="{BB962C8B-B14F-4D97-AF65-F5344CB8AC3E}">
        <p14:creationId xmlns:p14="http://schemas.microsoft.com/office/powerpoint/2010/main" val="964418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05050" y="530225"/>
            <a:ext cx="4700588" cy="2643188"/>
          </a:xfrm>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0A427D83-8317-4F07-813B-66B6BEA2E9F5}" type="slidenum">
              <a:rPr lang="es-ES" smtClean="0"/>
              <a:t>36</a:t>
            </a:fld>
            <a:endParaRPr lang="es-ES"/>
          </a:p>
        </p:txBody>
      </p:sp>
      <p:sp>
        <p:nvSpPr>
          <p:cNvPr id="6" name="5 Marcador de fecha"/>
          <p:cNvSpPr>
            <a:spLocks noGrp="1"/>
          </p:cNvSpPr>
          <p:nvPr>
            <p:ph type="dt" idx="11"/>
          </p:nvPr>
        </p:nvSpPr>
        <p:spPr/>
        <p:txBody>
          <a:bodyPr/>
          <a:lstStyle/>
          <a:p>
            <a:endParaRPr lang="es-ES"/>
          </a:p>
        </p:txBody>
      </p:sp>
    </p:spTree>
    <p:extLst>
      <p:ext uri="{BB962C8B-B14F-4D97-AF65-F5344CB8AC3E}">
        <p14:creationId xmlns:p14="http://schemas.microsoft.com/office/powerpoint/2010/main" val="1927629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12192000" cy="4572000"/>
          </a:xfrm>
          <a:prstGeom prst="rect">
            <a:avLst/>
          </a:prstGeom>
        </p:spPr>
      </p:pic>
      <p:sp>
        <p:nvSpPr>
          <p:cNvPr id="4" name="Date Placeholder 3"/>
          <p:cNvSpPr>
            <a:spLocks noGrp="1"/>
          </p:cNvSpPr>
          <p:nvPr>
            <p:ph type="dt" sz="half" idx="10"/>
          </p:nvPr>
        </p:nvSpPr>
        <p:spPr/>
        <p:txBody>
          <a:bodyPr/>
          <a:lstStyle/>
          <a:p>
            <a:fld id="{E8B29DE8-EA78-447F-AAB0-3C8166422568}" type="datetime1">
              <a:rPr lang="es-ES" smtClean="0"/>
              <a:t>05/03/2020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F177B75-3F2A-4129-8FCB-AFF2B7C14A59}" type="slidenum">
              <a:rPr lang="es-ES" smtClean="0"/>
              <a:t>‹Nº›</a:t>
            </a:fld>
            <a:endParaRPr lang="es-ES" dirty="0"/>
          </a:p>
        </p:txBody>
      </p:sp>
      <p:sp>
        <p:nvSpPr>
          <p:cNvPr id="3" name="Subtitle 2"/>
          <p:cNvSpPr>
            <a:spLocks noGrp="1"/>
          </p:cNvSpPr>
          <p:nvPr>
            <p:ph type="subTitle" idx="1"/>
          </p:nvPr>
        </p:nvSpPr>
        <p:spPr>
          <a:xfrm>
            <a:off x="1625600" y="3886200"/>
            <a:ext cx="85344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2" name="Title 1"/>
          <p:cNvSpPr>
            <a:spLocks noGrp="1"/>
          </p:cNvSpPr>
          <p:nvPr>
            <p:ph type="ctrTitle"/>
          </p:nvPr>
        </p:nvSpPr>
        <p:spPr>
          <a:xfrm>
            <a:off x="914400" y="2007889"/>
            <a:ext cx="10363200" cy="1470025"/>
          </a:xfrm>
        </p:spPr>
        <p:txBody>
          <a:bodyPr/>
          <a:lstStyle>
            <a:lvl1pPr algn="ctr">
              <a:defRPr sz="3200"/>
            </a:lvl1pPr>
          </a:lstStyle>
          <a:p>
            <a:r>
              <a:rPr lang="es-ES" smtClean="0"/>
              <a:t>Haga clic para modificar el estilo de 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62032478-651A-4702-91FE-7042D4824AB1}" type="datetime1">
              <a:rPr lang="es-ES" smtClean="0"/>
              <a:t>05/03/2020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04F11B6C-F13C-4A2C-A29B-6E04FA027342}" type="datetime1">
              <a:rPr lang="es-ES" smtClean="0"/>
              <a:t>05/03/2020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s-ES" smtClean="0"/>
              <a:t>Haga clic para modificar el estilo de título del patrón</a:t>
            </a:r>
            <a:endParaRPr lang="en-US" dirty="0"/>
          </a:p>
        </p:txBody>
      </p:sp>
      <p:sp>
        <p:nvSpPr>
          <p:cNvPr id="4" name="Date Placeholder 3"/>
          <p:cNvSpPr>
            <a:spLocks noGrp="1"/>
          </p:cNvSpPr>
          <p:nvPr>
            <p:ph type="dt" sz="half" idx="10"/>
          </p:nvPr>
        </p:nvSpPr>
        <p:spPr/>
        <p:txBody>
          <a:bodyPr/>
          <a:lstStyle/>
          <a:p>
            <a:fld id="{B8C3CE9B-A9FD-4592-98C9-2FF9E8452223}" type="datetime1">
              <a:rPr lang="es-ES" smtClean="0"/>
              <a:t>05/03/2020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F177B75-3F2A-4129-8FCB-AFF2B7C14A59}" type="slidenum">
              <a:rPr lang="es-ES" smtClean="0"/>
              <a:t>‹Nº›</a:t>
            </a:fld>
            <a:endParaRPr lang="es-ES" dirty="0"/>
          </a:p>
        </p:txBody>
      </p:sp>
      <p:sp>
        <p:nvSpPr>
          <p:cNvPr id="8" name="Content Placeholder 7"/>
          <p:cNvSpPr>
            <a:spLocks noGrp="1"/>
          </p:cNvSpPr>
          <p:nvPr>
            <p:ph sz="quarter" idx="13"/>
          </p:nvPr>
        </p:nvSpPr>
        <p:spPr>
          <a:xfrm>
            <a:off x="812800" y="1600200"/>
            <a:ext cx="105664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12801" y="4962526"/>
            <a:ext cx="10513484" cy="1362075"/>
          </a:xfrm>
        </p:spPr>
        <p:txBody>
          <a:bodyPr anchor="t"/>
          <a:lstStyle>
            <a:lvl1pPr algn="l">
              <a:defRPr sz="3200" b="0" i="0" cap="all"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801" y="3462339"/>
            <a:ext cx="10513484"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14008F5-0FA4-4ADB-AC13-0751968471D3}" type="datetime1">
              <a:rPr lang="es-ES" smtClean="0"/>
              <a:t>05/03/2020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812800" y="1600200"/>
            <a:ext cx="49784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3" name="Content Placeholder 12"/>
          <p:cNvSpPr>
            <a:spLocks noGrp="1"/>
          </p:cNvSpPr>
          <p:nvPr>
            <p:ph sz="quarter" idx="14"/>
          </p:nvPr>
        </p:nvSpPr>
        <p:spPr>
          <a:xfrm>
            <a:off x="6400800" y="1600200"/>
            <a:ext cx="49784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812800" y="274638"/>
            <a:ext cx="10566400" cy="1143000"/>
          </a:xfrm>
        </p:spPr>
        <p:txBody>
          <a:bodyPr/>
          <a:lstStyle/>
          <a:p>
            <a:r>
              <a:rPr lang="es-ES" smtClean="0"/>
              <a:t>Haga clic para modificar el estilo de título del patrón</a:t>
            </a:r>
            <a:endParaRPr lang="en-US" dirty="0"/>
          </a:p>
        </p:txBody>
      </p:sp>
      <p:sp>
        <p:nvSpPr>
          <p:cNvPr id="5" name="Date Placeholder 4"/>
          <p:cNvSpPr>
            <a:spLocks noGrp="1"/>
          </p:cNvSpPr>
          <p:nvPr>
            <p:ph type="dt" sz="half" idx="10"/>
          </p:nvPr>
        </p:nvSpPr>
        <p:spPr/>
        <p:txBody>
          <a:bodyPr/>
          <a:lstStyle/>
          <a:p>
            <a:fld id="{C485595F-B9D8-48F5-91A8-E183C88B2F79}" type="datetime1">
              <a:rPr lang="es-ES" smtClean="0"/>
              <a:t>05/03/2020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6400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11" name="Content Placeholder 10"/>
          <p:cNvSpPr>
            <a:spLocks noGrp="1"/>
          </p:cNvSpPr>
          <p:nvPr>
            <p:ph sz="quarter" idx="13"/>
          </p:nvPr>
        </p:nvSpPr>
        <p:spPr>
          <a:xfrm>
            <a:off x="812800" y="2209800"/>
            <a:ext cx="49784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2" name="Title 1"/>
          <p:cNvSpPr>
            <a:spLocks noGrp="1"/>
          </p:cNvSpPr>
          <p:nvPr>
            <p:ph type="title"/>
          </p:nvPr>
        </p:nvSpPr>
        <p:spPr>
          <a:xfrm>
            <a:off x="812800" y="274638"/>
            <a:ext cx="10566400" cy="1143000"/>
          </a:xfr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6400800" y="1600200"/>
            <a:ext cx="49784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7" name="Date Placeholder 6"/>
          <p:cNvSpPr>
            <a:spLocks noGrp="1"/>
          </p:cNvSpPr>
          <p:nvPr>
            <p:ph type="dt" sz="half" idx="10"/>
          </p:nvPr>
        </p:nvSpPr>
        <p:spPr/>
        <p:txBody>
          <a:bodyPr/>
          <a:lstStyle/>
          <a:p>
            <a:fld id="{B4D25A0B-B0DC-4D49-9FCC-CB6F4BEAB1C6}" type="datetime1">
              <a:rPr lang="es-ES" smtClean="0"/>
              <a:t>05/03/2020</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566400" cy="11430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FD78115-A0E1-4396-A56B-FF3552908795}" type="datetime1">
              <a:rPr lang="es-ES" smtClean="0"/>
              <a:t>05/03/2020</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2B528C-C439-4CAC-8AE8-42270AE35265}" type="datetime1">
              <a:rPr lang="es-ES" smtClean="0"/>
              <a:t>05/03/2020</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283200" y="1447800"/>
            <a:ext cx="6197600" cy="4267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2" name="Title 1"/>
          <p:cNvSpPr>
            <a:spLocks noGrp="1"/>
          </p:cNvSpPr>
          <p:nvPr>
            <p:ph type="title"/>
          </p:nvPr>
        </p:nvSpPr>
        <p:spPr>
          <a:xfrm>
            <a:off x="816864" y="1447800"/>
            <a:ext cx="39624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816864" y="2547892"/>
            <a:ext cx="39624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D9CF3AF-F8B9-4A57-816C-90DB4351A836}" type="datetime1">
              <a:rPr lang="es-ES" smtClean="0"/>
              <a:t>05/03/2020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12192000" cy="6858000"/>
          </a:xfrm>
          <a:prstGeom prst="rect">
            <a:avLst/>
          </a:prstGeom>
        </p:spPr>
      </p:pic>
      <p:sp>
        <p:nvSpPr>
          <p:cNvPr id="2" name="Title 1"/>
          <p:cNvSpPr>
            <a:spLocks noGrp="1"/>
          </p:cNvSpPr>
          <p:nvPr>
            <p:ph type="title"/>
          </p:nvPr>
        </p:nvSpPr>
        <p:spPr>
          <a:xfrm>
            <a:off x="812800" y="1447800"/>
            <a:ext cx="3962400" cy="1097280"/>
          </a:xfrm>
        </p:spPr>
        <p:txBody>
          <a:bodyPr anchor="b"/>
          <a:lstStyle>
            <a:lvl1pPr algn="l">
              <a:defRPr sz="1800" b="0" i="0" cap="none" baseline="0">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6209792" y="1447800"/>
            <a:ext cx="4559808"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2800" y="2547891"/>
            <a:ext cx="39624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609C56A-F35D-487A-9D03-687DE49680E0}" type="datetime1">
              <a:rPr lang="es-ES" smtClean="0"/>
              <a:t>05/03/2020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7F177B75-3F2A-4129-8FCB-AFF2B7C14A59}" type="slidenum">
              <a:rPr lang="es-ES" smtClean="0"/>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12192000" cy="6858000"/>
          </a:xfrm>
          <a:prstGeom prst="rect">
            <a:avLst/>
          </a:prstGeom>
        </p:spPr>
      </p:pic>
      <p:sp>
        <p:nvSpPr>
          <p:cNvPr id="2" name="Title Placeholder 1"/>
          <p:cNvSpPr>
            <a:spLocks noGrp="1"/>
          </p:cNvSpPr>
          <p:nvPr>
            <p:ph type="title"/>
          </p:nvPr>
        </p:nvSpPr>
        <p:spPr>
          <a:xfrm>
            <a:off x="812800" y="274638"/>
            <a:ext cx="10566400" cy="1143000"/>
          </a:xfrm>
          <a:prstGeom prst="rect">
            <a:avLst/>
          </a:prstGeom>
        </p:spPr>
        <p:txBody>
          <a:bodyPr vert="horz" lIns="91440" tIns="45720" rIns="91440" bIns="45720" rtlCol="0" anchor="b"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2800" y="1600201"/>
            <a:ext cx="105664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smtClean="0"/>
          </a:p>
        </p:txBody>
      </p:sp>
      <p:sp>
        <p:nvSpPr>
          <p:cNvPr id="4" name="Date Placeholder 3"/>
          <p:cNvSpPr>
            <a:spLocks noGrp="1"/>
          </p:cNvSpPr>
          <p:nvPr>
            <p:ph type="dt" sz="half" idx="2"/>
          </p:nvPr>
        </p:nvSpPr>
        <p:spPr>
          <a:xfrm>
            <a:off x="7620000" y="6356351"/>
            <a:ext cx="2032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1BBE59A2-56F1-4D8E-8975-E13555650A2D}" type="datetime1">
              <a:rPr lang="es-ES" smtClean="0"/>
              <a:t>05/03/2020</a:t>
            </a:fld>
            <a:endParaRPr lang="es-ES" dirty="0"/>
          </a:p>
        </p:txBody>
      </p:sp>
      <p:sp>
        <p:nvSpPr>
          <p:cNvPr id="5" name="Footer Placeholder 4"/>
          <p:cNvSpPr>
            <a:spLocks noGrp="1"/>
          </p:cNvSpPr>
          <p:nvPr>
            <p:ph type="ftr" sz="quarter" idx="3"/>
          </p:nvPr>
        </p:nvSpPr>
        <p:spPr>
          <a:xfrm>
            <a:off x="812800" y="6356351"/>
            <a:ext cx="38608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s-ES" dirty="0"/>
          </a:p>
        </p:txBody>
      </p:sp>
      <p:sp>
        <p:nvSpPr>
          <p:cNvPr id="6" name="Slide Number Placeholder 5"/>
          <p:cNvSpPr>
            <a:spLocks noGrp="1"/>
          </p:cNvSpPr>
          <p:nvPr>
            <p:ph type="sldNum" sz="quarter" idx="4"/>
          </p:nvPr>
        </p:nvSpPr>
        <p:spPr>
          <a:xfrm>
            <a:off x="10058400" y="6356351"/>
            <a:ext cx="1320800" cy="365125"/>
          </a:xfrm>
          <a:prstGeom prst="rect">
            <a:avLst/>
          </a:prstGeom>
        </p:spPr>
        <p:txBody>
          <a:bodyPr vert="horz" lIns="91440" tIns="45720" rIns="91440" bIns="45720" rtlCol="0" anchor="ctr"/>
          <a:lstStyle>
            <a:lvl1pPr algn="r">
              <a:defRPr sz="1100" baseline="0">
                <a:solidFill>
                  <a:schemeClr val="tx1"/>
                </a:solidFill>
              </a:defRPr>
            </a:lvl1pPr>
          </a:lstStyle>
          <a:p>
            <a:fld id="{7F177B75-3F2A-4129-8FCB-AFF2B7C14A59}"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1424" y="2492896"/>
            <a:ext cx="10841608" cy="4854691"/>
          </a:xfrm>
          <a:ln>
            <a:noFill/>
          </a:ln>
        </p:spPr>
        <p:txBody>
          <a:bodyPr>
            <a:noAutofit/>
          </a:bodyPr>
          <a:lstStyle/>
          <a:p>
            <a:pPr marL="0" indent="0" algn="ctr">
              <a:buNone/>
            </a:pPr>
            <a:r>
              <a:rPr lang="es-ES" sz="5400" b="1" dirty="0" smtClean="0">
                <a:effectLst>
                  <a:outerShdw blurRad="38100" dist="38100" dir="2700000" algn="tl">
                    <a:srgbClr val="000000">
                      <a:alpha val="43137"/>
                    </a:srgbClr>
                  </a:outerShdw>
                </a:effectLst>
                <a:latin typeface="Copperplate Gothic Bold" pitchFamily="34" charset="0"/>
              </a:rPr>
              <a:t/>
            </a:r>
            <a:br>
              <a:rPr lang="es-ES" sz="5400" b="1" dirty="0" smtClean="0">
                <a:effectLst>
                  <a:outerShdw blurRad="38100" dist="38100" dir="2700000" algn="tl">
                    <a:srgbClr val="000000">
                      <a:alpha val="43137"/>
                    </a:srgbClr>
                  </a:outerShdw>
                </a:effectLst>
                <a:latin typeface="Copperplate Gothic Bold" pitchFamily="34" charset="0"/>
              </a:rPr>
            </a:br>
            <a:r>
              <a:rPr lang="es-ES" sz="5400" b="1" dirty="0" smtClean="0">
                <a:effectLst>
                  <a:outerShdw blurRad="38100" dist="38100" dir="2700000" algn="tl">
                    <a:srgbClr val="000000">
                      <a:alpha val="43137"/>
                    </a:srgbClr>
                  </a:outerShdw>
                </a:effectLst>
                <a:latin typeface="Copperplate Gothic Bold" pitchFamily="34" charset="0"/>
              </a:rPr>
              <a:t/>
            </a:r>
            <a:br>
              <a:rPr lang="es-ES" sz="5400" b="1" dirty="0" smtClean="0">
                <a:effectLst>
                  <a:outerShdw blurRad="38100" dist="38100" dir="2700000" algn="tl">
                    <a:srgbClr val="000000">
                      <a:alpha val="43137"/>
                    </a:srgbClr>
                  </a:outerShdw>
                </a:effectLst>
                <a:latin typeface="Copperplate Gothic Bold" pitchFamily="34" charset="0"/>
              </a:rPr>
            </a:br>
            <a:r>
              <a:rPr lang="es-ES" sz="5400" b="1" dirty="0" smtClean="0">
                <a:effectLst>
                  <a:outerShdw blurRad="38100" dist="38100" dir="2700000" algn="tl">
                    <a:srgbClr val="000000">
                      <a:alpha val="43137"/>
                    </a:srgbClr>
                  </a:outerShdw>
                </a:effectLst>
                <a:latin typeface="Copperplate Gothic Bold" pitchFamily="34" charset="0"/>
              </a:rPr>
              <a:t>AUDIENCIA PÚBLICA DE RENDICIÓN DE CUENTAS </a:t>
            </a:r>
            <a:br>
              <a:rPr lang="es-ES" sz="5400" b="1" dirty="0" smtClean="0">
                <a:effectLst>
                  <a:outerShdw blurRad="38100" dist="38100" dir="2700000" algn="tl">
                    <a:srgbClr val="000000">
                      <a:alpha val="43137"/>
                    </a:srgbClr>
                  </a:outerShdw>
                </a:effectLst>
                <a:latin typeface="Copperplate Gothic Bold" pitchFamily="34" charset="0"/>
              </a:rPr>
            </a:br>
            <a:r>
              <a:rPr lang="es-ES" sz="6600" dirty="0" smtClean="0">
                <a:effectLst>
                  <a:outerShdw blurRad="38100" dist="38100" dir="2700000" algn="tl">
                    <a:srgbClr val="000000">
                      <a:alpha val="43137"/>
                    </a:srgbClr>
                  </a:outerShdw>
                </a:effectLst>
                <a:latin typeface="Copperplate Gothic Bold" pitchFamily="34" charset="0"/>
              </a:rPr>
              <a:t>INICIAL</a:t>
            </a:r>
            <a:r>
              <a:rPr lang="es-ES" sz="5400" b="1" dirty="0" smtClean="0">
                <a:effectLst>
                  <a:outerShdw blurRad="38100" dist="38100" dir="2700000" algn="tl">
                    <a:srgbClr val="000000">
                      <a:alpha val="43137"/>
                    </a:srgbClr>
                  </a:outerShdw>
                </a:effectLst>
                <a:latin typeface="Copperplate Gothic Bold" pitchFamily="34" charset="0"/>
              </a:rPr>
              <a:t> </a:t>
            </a:r>
            <a:r>
              <a:rPr lang="es-ES" sz="6600" b="1" dirty="0" smtClean="0">
                <a:effectLst>
                  <a:outerShdw blurRad="38100" dist="38100" dir="2700000" algn="tl">
                    <a:srgbClr val="000000">
                      <a:alpha val="43137"/>
                    </a:srgbClr>
                  </a:outerShdw>
                </a:effectLst>
                <a:latin typeface="Copperplate Gothic Bold" pitchFamily="34" charset="0"/>
              </a:rPr>
              <a:t>2020</a:t>
            </a:r>
            <a:r>
              <a:rPr lang="es-ES" sz="5400" b="1" dirty="0" smtClean="0">
                <a:effectLst>
                  <a:outerShdw blurRad="38100" dist="38100" dir="2700000" algn="tl">
                    <a:srgbClr val="000000">
                      <a:alpha val="43137"/>
                    </a:srgbClr>
                  </a:outerShdw>
                </a:effectLst>
                <a:latin typeface="Copperplate Gothic Bold" pitchFamily="34" charset="0"/>
              </a:rPr>
              <a:t/>
            </a:r>
            <a:br>
              <a:rPr lang="es-ES" sz="5400" b="1" dirty="0" smtClean="0">
                <a:effectLst>
                  <a:outerShdw blurRad="38100" dist="38100" dir="2700000" algn="tl">
                    <a:srgbClr val="000000">
                      <a:alpha val="43137"/>
                    </a:srgbClr>
                  </a:outerShdw>
                </a:effectLst>
                <a:latin typeface="Copperplate Gothic Bold" pitchFamily="34" charset="0"/>
              </a:rPr>
            </a:br>
            <a:r>
              <a:rPr lang="es-ES" sz="5400" b="1" dirty="0" smtClean="0">
                <a:effectLst>
                  <a:outerShdw blurRad="38100" dist="38100" dir="2700000" algn="tl">
                    <a:srgbClr val="000000">
                      <a:alpha val="43137"/>
                    </a:srgbClr>
                  </a:outerShdw>
                </a:effectLst>
                <a:latin typeface="Copperplate Gothic Bold" pitchFamily="34" charset="0"/>
              </a:rPr>
              <a:t/>
            </a:r>
            <a:br>
              <a:rPr lang="es-ES" sz="5400" b="1" dirty="0" smtClean="0">
                <a:effectLst>
                  <a:outerShdw blurRad="38100" dist="38100" dir="2700000" algn="tl">
                    <a:srgbClr val="000000">
                      <a:alpha val="43137"/>
                    </a:srgbClr>
                  </a:outerShdw>
                </a:effectLst>
                <a:latin typeface="Copperplate Gothic Bold" pitchFamily="34" charset="0"/>
              </a:rPr>
            </a:br>
            <a:r>
              <a:rPr lang="es-ES" sz="2800" b="1" dirty="0" smtClean="0">
                <a:effectLst>
                  <a:outerShdw blurRad="38100" dist="38100" dir="2700000" algn="tl">
                    <a:srgbClr val="000000">
                      <a:alpha val="43137"/>
                    </a:srgbClr>
                  </a:outerShdw>
                </a:effectLst>
                <a:latin typeface="Copperplate Gothic Bold" pitchFamily="34" charset="0"/>
              </a:rPr>
              <a:t>Unidad de Transparencia y lucha contra la corrupción</a:t>
            </a:r>
            <a:r>
              <a:rPr lang="es-ES" sz="2800" b="1" dirty="0">
                <a:effectLst>
                  <a:outerShdw blurRad="38100" dist="38100" dir="2700000" algn="tl">
                    <a:srgbClr val="000000">
                      <a:alpha val="43137"/>
                    </a:srgbClr>
                  </a:outerShdw>
                </a:effectLst>
                <a:latin typeface="Copperplate Gothic Bold" pitchFamily="34" charset="0"/>
              </a:rPr>
              <a:t/>
            </a:r>
            <a:br>
              <a:rPr lang="es-ES" sz="2800" b="1" dirty="0">
                <a:effectLst>
                  <a:outerShdw blurRad="38100" dist="38100" dir="2700000" algn="tl">
                    <a:srgbClr val="000000">
                      <a:alpha val="43137"/>
                    </a:srgbClr>
                  </a:outerShdw>
                </a:effectLst>
                <a:latin typeface="Copperplate Gothic Bold" pitchFamily="34" charset="0"/>
              </a:rPr>
            </a:br>
            <a:r>
              <a:rPr lang="es-ES" sz="5400" b="1" dirty="0" smtClean="0">
                <a:effectLst>
                  <a:outerShdw blurRad="38100" dist="38100" dir="2700000" algn="tl">
                    <a:srgbClr val="000000">
                      <a:alpha val="43137"/>
                    </a:srgbClr>
                  </a:outerShdw>
                </a:effectLst>
                <a:latin typeface="Copperplate Gothic Bold" pitchFamily="34" charset="0"/>
              </a:rPr>
              <a:t/>
            </a:r>
            <a:br>
              <a:rPr lang="es-ES" sz="5400" b="1" dirty="0" smtClean="0">
                <a:effectLst>
                  <a:outerShdw blurRad="38100" dist="38100" dir="2700000" algn="tl">
                    <a:srgbClr val="000000">
                      <a:alpha val="43137"/>
                    </a:srgbClr>
                  </a:outerShdw>
                </a:effectLst>
                <a:latin typeface="Copperplate Gothic Bold" pitchFamily="34" charset="0"/>
              </a:rPr>
            </a:br>
            <a:endParaRPr lang="es-ES" sz="1800" b="1" dirty="0">
              <a:effectLst>
                <a:outerShdw blurRad="38100" dist="38100" dir="2700000" algn="tl">
                  <a:srgbClr val="000000">
                    <a:alpha val="43137"/>
                  </a:srgbClr>
                </a:outerShdw>
              </a:effectLst>
              <a:latin typeface="Copperplate Gothic Bold" pitchFamily="34" charset="0"/>
            </a:endParaRPr>
          </a:p>
        </p:txBody>
      </p:sp>
      <p:pic>
        <p:nvPicPr>
          <p:cNvPr id="5" name="4 Imagen"/>
          <p:cNvPicPr/>
          <p:nvPr/>
        </p:nvPicPr>
        <p:blipFill rotWithShape="1">
          <a:blip r:embed="rId3"/>
          <a:srcRect l="19386" t="30365" r="14455" b="51373"/>
          <a:stretch/>
        </p:blipFill>
        <p:spPr bwMode="auto">
          <a:xfrm>
            <a:off x="623392" y="188640"/>
            <a:ext cx="10801200" cy="14079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0403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23392" y="188640"/>
            <a:ext cx="10972800" cy="648072"/>
          </a:xfrm>
        </p:spPr>
        <p:txBody>
          <a:bodyPr>
            <a:noAutofit/>
          </a:bodyPr>
          <a:lstStyle/>
          <a:p>
            <a:pPr algn="ctr"/>
            <a:r>
              <a:rPr lang="es-BO" sz="2800" b="1" dirty="0">
                <a:latin typeface="Arial" panose="020B0604020202020204" pitchFamily="34" charset="0"/>
                <a:cs typeface="Arial" panose="020B0604020202020204" pitchFamily="34" charset="0"/>
              </a:rPr>
              <a:t>POA-PRESUPUESTO DE RECURSOS </a:t>
            </a:r>
            <a:r>
              <a:rPr lang="es-BO" sz="2800" b="1" dirty="0" smtClean="0">
                <a:latin typeface="Arial" panose="020B0604020202020204" pitchFamily="34" charset="0"/>
                <a:cs typeface="Arial" panose="020B0604020202020204" pitchFamily="34" charset="0"/>
              </a:rPr>
              <a:t>2020</a:t>
            </a:r>
            <a:endParaRPr lang="es-BO" sz="2800" b="1" dirty="0">
              <a:latin typeface="Arial" panose="020B0604020202020204" pitchFamily="34" charset="0"/>
              <a:cs typeface="Arial" panose="020B0604020202020204" pitchFamily="34" charset="0"/>
            </a:endParaRPr>
          </a:p>
        </p:txBody>
      </p:sp>
      <p:graphicFrame>
        <p:nvGraphicFramePr>
          <p:cNvPr id="7" name="Marcador de contenido 6"/>
          <p:cNvGraphicFramePr>
            <a:graphicFrameLocks noGrp="1"/>
          </p:cNvGraphicFramePr>
          <p:nvPr>
            <p:ph sz="quarter" idx="13"/>
            <p:extLst>
              <p:ext uri="{D42A27DB-BD31-4B8C-83A1-F6EECF244321}">
                <p14:modId xmlns:p14="http://schemas.microsoft.com/office/powerpoint/2010/main" val="1628084320"/>
              </p:ext>
            </p:extLst>
          </p:nvPr>
        </p:nvGraphicFramePr>
        <p:xfrm>
          <a:off x="0" y="908721"/>
          <a:ext cx="12072664" cy="5949282"/>
        </p:xfrm>
        <a:graphic>
          <a:graphicData uri="http://schemas.openxmlformats.org/drawingml/2006/table">
            <a:tbl>
              <a:tblPr/>
              <a:tblGrid>
                <a:gridCol w="1227079">
                  <a:extLst>
                    <a:ext uri="{9D8B030D-6E8A-4147-A177-3AD203B41FA5}">
                      <a16:colId xmlns="" xmlns:a16="http://schemas.microsoft.com/office/drawing/2014/main" val="1463023782"/>
                    </a:ext>
                  </a:extLst>
                </a:gridCol>
                <a:gridCol w="6346299">
                  <a:extLst>
                    <a:ext uri="{9D8B030D-6E8A-4147-A177-3AD203B41FA5}">
                      <a16:colId xmlns="" xmlns:a16="http://schemas.microsoft.com/office/drawing/2014/main" val="2389385751"/>
                    </a:ext>
                  </a:extLst>
                </a:gridCol>
                <a:gridCol w="945872">
                  <a:extLst>
                    <a:ext uri="{9D8B030D-6E8A-4147-A177-3AD203B41FA5}">
                      <a16:colId xmlns="" xmlns:a16="http://schemas.microsoft.com/office/drawing/2014/main" val="1236435249"/>
                    </a:ext>
                  </a:extLst>
                </a:gridCol>
                <a:gridCol w="945872">
                  <a:extLst>
                    <a:ext uri="{9D8B030D-6E8A-4147-A177-3AD203B41FA5}">
                      <a16:colId xmlns="" xmlns:a16="http://schemas.microsoft.com/office/drawing/2014/main" val="1757278298"/>
                    </a:ext>
                  </a:extLst>
                </a:gridCol>
                <a:gridCol w="2607542">
                  <a:extLst>
                    <a:ext uri="{9D8B030D-6E8A-4147-A177-3AD203B41FA5}">
                      <a16:colId xmlns="" xmlns:a16="http://schemas.microsoft.com/office/drawing/2014/main" val="3311951083"/>
                    </a:ext>
                  </a:extLst>
                </a:gridCol>
              </a:tblGrid>
              <a:tr h="383174">
                <a:tc gridSpan="5">
                  <a:txBody>
                    <a:bodyPr/>
                    <a:lstStyle/>
                    <a:p>
                      <a:pPr algn="ctr" fontAlgn="b"/>
                      <a:r>
                        <a:rPr lang="es-BO" sz="1800" b="1" i="0" u="none" strike="noStrike" dirty="0">
                          <a:effectLst/>
                          <a:latin typeface="Arial" panose="020B0604020202020204" pitchFamily="34" charset="0"/>
                        </a:rPr>
                        <a:t>(Expresado en Bolivianos)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s-BO"/>
                    </a:p>
                  </a:txBody>
                  <a:tcPr/>
                </a:tc>
                <a:tc hMerge="1">
                  <a:txBody>
                    <a:bodyPr/>
                    <a:lstStyle/>
                    <a:p>
                      <a:endParaRPr lang="es-BO"/>
                    </a:p>
                  </a:txBody>
                  <a:tcPr/>
                </a:tc>
                <a:tc hMerge="1">
                  <a:txBody>
                    <a:bodyPr/>
                    <a:lstStyle/>
                    <a:p>
                      <a:endParaRPr lang="es-BO"/>
                    </a:p>
                  </a:txBody>
                  <a:tcPr/>
                </a:tc>
                <a:tc hMerge="1">
                  <a:txBody>
                    <a:bodyPr/>
                    <a:lstStyle/>
                    <a:p>
                      <a:endParaRPr lang="es-BO"/>
                    </a:p>
                  </a:txBody>
                  <a:tcPr/>
                </a:tc>
                <a:extLst>
                  <a:ext uri="{0D108BD9-81ED-4DB2-BD59-A6C34878D82A}">
                    <a16:rowId xmlns="" xmlns:a16="http://schemas.microsoft.com/office/drawing/2014/main" val="3554605540"/>
                  </a:ext>
                </a:extLst>
              </a:tr>
              <a:tr h="605014">
                <a:tc>
                  <a:txBody>
                    <a:bodyPr/>
                    <a:lstStyle/>
                    <a:p>
                      <a:pPr algn="ctr" fontAlgn="ctr"/>
                      <a:r>
                        <a:rPr lang="es-BO" sz="1800" b="1" i="0" u="none" strike="noStrike" dirty="0">
                          <a:effectLst/>
                          <a:latin typeface="Arial" panose="020B0604020202020204" pitchFamily="34" charset="0"/>
                        </a:rPr>
                        <a:t>RUBRO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a:txBody>
                    <a:bodyPr/>
                    <a:lstStyle/>
                    <a:p>
                      <a:pPr algn="ctr" fontAlgn="ctr"/>
                      <a:r>
                        <a:rPr lang="es-BO" sz="1800" b="1" i="0" u="none" strike="noStrike" dirty="0">
                          <a:effectLst/>
                          <a:latin typeface="Arial" panose="020B0604020202020204" pitchFamily="34" charset="0"/>
                        </a:rPr>
                        <a:t>DESCRIPCIÓN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a:txBody>
                    <a:bodyPr/>
                    <a:lstStyle/>
                    <a:p>
                      <a:pPr algn="ctr" fontAlgn="ctr"/>
                      <a:r>
                        <a:rPr lang="es-BO" sz="1800" b="1" i="0" u="none" strike="noStrike" dirty="0">
                          <a:effectLst/>
                          <a:latin typeface="Arial" panose="020B0604020202020204" pitchFamily="34" charset="0"/>
                        </a:rPr>
                        <a:t>FTE.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a:txBody>
                    <a:bodyPr/>
                    <a:lstStyle/>
                    <a:p>
                      <a:pPr algn="ctr" fontAlgn="ctr"/>
                      <a:r>
                        <a:rPr lang="es-BO" sz="1800" b="1" i="0" u="none" strike="noStrike" dirty="0">
                          <a:effectLst/>
                          <a:latin typeface="Arial" panose="020B0604020202020204" pitchFamily="34" charset="0"/>
                        </a:rPr>
                        <a:t>ORG.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a:txBody>
                    <a:bodyPr/>
                    <a:lstStyle/>
                    <a:p>
                      <a:pPr algn="ctr" fontAlgn="ctr"/>
                      <a:r>
                        <a:rPr lang="es-BO" sz="1800" b="1" i="0" u="none" strike="noStrike" dirty="0">
                          <a:effectLst/>
                          <a:latin typeface="Arial" panose="020B060402020202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extLst>
                  <a:ext uri="{0D108BD9-81ED-4DB2-BD59-A6C34878D82A}">
                    <a16:rowId xmlns="" xmlns:a16="http://schemas.microsoft.com/office/drawing/2014/main" val="1333533332"/>
                  </a:ext>
                </a:extLst>
              </a:tr>
              <a:tr h="826849">
                <a:tc>
                  <a:txBody>
                    <a:bodyPr/>
                    <a:lstStyle/>
                    <a:p>
                      <a:pPr algn="ctr" rtl="0" fontAlgn="ctr"/>
                      <a:r>
                        <a:rPr lang="es-BO" sz="1800" b="0" i="0" u="none" strike="noStrike" dirty="0">
                          <a:solidFill>
                            <a:srgbClr val="000000"/>
                          </a:solidFill>
                          <a:effectLst/>
                          <a:latin typeface="Arial" panose="020B0604020202020204" pitchFamily="34" charset="0"/>
                        </a:rPr>
                        <a:t>11300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VENTA DE SERVICIOS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14.960.017,00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51952675"/>
                  </a:ext>
                </a:extLst>
              </a:tr>
              <a:tr h="746182">
                <a:tc>
                  <a:txBody>
                    <a:bodyPr/>
                    <a:lstStyle/>
                    <a:p>
                      <a:pPr algn="ctr" rtl="0" fontAlgn="ctr"/>
                      <a:r>
                        <a:rPr lang="es-BO" sz="1800" b="0" i="0" u="none" strike="noStrike" dirty="0">
                          <a:solidFill>
                            <a:srgbClr val="000000"/>
                          </a:solidFill>
                          <a:effectLst/>
                          <a:latin typeface="Arial" panose="020B0604020202020204" pitchFamily="34" charset="0"/>
                        </a:rPr>
                        <a:t>11900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OTROS INGRESOS DE OPERACIÓN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30.000,00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027036327"/>
                  </a:ext>
                </a:extLst>
              </a:tr>
              <a:tr h="826849">
                <a:tc>
                  <a:txBody>
                    <a:bodyPr/>
                    <a:lstStyle/>
                    <a:p>
                      <a:pPr algn="ctr" rtl="0" fontAlgn="ctr"/>
                      <a:r>
                        <a:rPr lang="es-BO" sz="1800" b="0" i="0" u="none" strike="noStrike" dirty="0">
                          <a:solidFill>
                            <a:srgbClr val="000000"/>
                          </a:solidFill>
                          <a:effectLst/>
                          <a:latin typeface="Arial" panose="020B0604020202020204" pitchFamily="34" charset="0"/>
                        </a:rPr>
                        <a:t>23211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TRANSF.DE CAPITAL POR SUBSIDIOS O SUBVENCIONES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111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9.204.618,00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4787769"/>
                  </a:ext>
                </a:extLst>
              </a:tr>
              <a:tr h="826849">
                <a:tc>
                  <a:txBody>
                    <a:bodyPr/>
                    <a:lstStyle/>
                    <a:p>
                      <a:pPr algn="ctr" rtl="0" fontAlgn="ctr"/>
                      <a:r>
                        <a:rPr lang="es-BO" sz="1800" b="0" i="0" u="none" strike="noStrike" dirty="0">
                          <a:solidFill>
                            <a:srgbClr val="000000"/>
                          </a:solidFill>
                          <a:effectLst/>
                          <a:latin typeface="Arial" panose="020B0604020202020204" pitchFamily="34" charset="0"/>
                        </a:rPr>
                        <a:t>35110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ES" sz="1800" b="0" i="0" u="none" strike="noStrike" dirty="0">
                          <a:solidFill>
                            <a:srgbClr val="000000"/>
                          </a:solidFill>
                          <a:effectLst/>
                          <a:latin typeface="Arial" panose="020B0604020202020204" pitchFamily="34" charset="0"/>
                        </a:rPr>
                        <a:t>DISMINUCIÓN DE CAJA Y BANCOS REC. PROPIOS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11.593.463,00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80657013"/>
                  </a:ext>
                </a:extLst>
              </a:tr>
              <a:tr h="826849">
                <a:tc>
                  <a:txBody>
                    <a:bodyPr/>
                    <a:lstStyle/>
                    <a:p>
                      <a:pPr algn="ctr" rtl="0" fontAlgn="ctr"/>
                      <a:r>
                        <a:rPr lang="es-BO" sz="1800" b="0" i="0" u="none" strike="noStrike" dirty="0">
                          <a:solidFill>
                            <a:srgbClr val="000000"/>
                          </a:solidFill>
                          <a:effectLst/>
                          <a:latin typeface="Arial" panose="020B0604020202020204" pitchFamily="34" charset="0"/>
                        </a:rPr>
                        <a:t>35410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pt-BR" sz="1800" b="0" i="0" u="none" strike="noStrike" dirty="0">
                          <a:solidFill>
                            <a:srgbClr val="000000"/>
                          </a:solidFill>
                          <a:effectLst/>
                          <a:latin typeface="Arial" panose="020B0604020202020204" pitchFamily="34" charset="0"/>
                        </a:rPr>
                        <a:t>RECURSOS DEVENGADOS NO COB. POR CTAS. POR COB. DE C.P.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effectLst/>
                          <a:latin typeface="Arial" panose="020B0604020202020204" pitchFamily="34" charset="0"/>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BO" sz="1800" b="0" i="0" u="none" strike="noStrike" dirty="0">
                          <a:solidFill>
                            <a:srgbClr val="000000"/>
                          </a:solidFill>
                          <a:effectLst/>
                          <a:latin typeface="Arial" panose="020B0604020202020204" pitchFamily="34" charset="0"/>
                        </a:rPr>
                        <a:t>2.088.000,00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648487712"/>
                  </a:ext>
                </a:extLst>
              </a:tr>
              <a:tr h="907516">
                <a:tc gridSpan="4">
                  <a:txBody>
                    <a:bodyPr/>
                    <a:lstStyle/>
                    <a:p>
                      <a:pPr algn="ctr" fontAlgn="ctr"/>
                      <a:r>
                        <a:rPr lang="es-BO" sz="2800" b="1" i="0" u="none" strike="noStrike" dirty="0">
                          <a:effectLst/>
                          <a:latin typeface="Arial" panose="020B0604020202020204" pitchFamily="34" charset="0"/>
                        </a:rPr>
                        <a:t>TOTAL PRESUPUESTO</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tc hMerge="1">
                  <a:txBody>
                    <a:bodyPr/>
                    <a:lstStyle/>
                    <a:p>
                      <a:endParaRPr lang="es-BO"/>
                    </a:p>
                  </a:txBody>
                  <a:tcPr/>
                </a:tc>
                <a:tc hMerge="1">
                  <a:txBody>
                    <a:bodyPr/>
                    <a:lstStyle/>
                    <a:p>
                      <a:endParaRPr lang="es-BO"/>
                    </a:p>
                  </a:txBody>
                  <a:tcPr/>
                </a:tc>
                <a:tc hMerge="1">
                  <a:txBody>
                    <a:bodyPr/>
                    <a:lstStyle/>
                    <a:p>
                      <a:endParaRPr lang="es-BO"/>
                    </a:p>
                  </a:txBody>
                  <a:tcPr/>
                </a:tc>
                <a:tc>
                  <a:txBody>
                    <a:bodyPr/>
                    <a:lstStyle/>
                    <a:p>
                      <a:pPr algn="ctr" rtl="0" fontAlgn="ctr"/>
                      <a:r>
                        <a:rPr lang="es-BO" sz="2800" b="1" i="0" u="none" strike="noStrike" dirty="0">
                          <a:effectLst/>
                          <a:latin typeface="Arial" panose="020B0604020202020204" pitchFamily="34" charset="0"/>
                        </a:rPr>
                        <a:t>37.876.098,00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869B"/>
                    </a:solidFill>
                  </a:tcPr>
                </a:tc>
                <a:extLst>
                  <a:ext uri="{0D108BD9-81ED-4DB2-BD59-A6C34878D82A}">
                    <a16:rowId xmlns="" xmlns:a16="http://schemas.microsoft.com/office/drawing/2014/main" val="2710515442"/>
                  </a:ext>
                </a:extLst>
              </a:tr>
            </a:tbl>
          </a:graphicData>
        </a:graphic>
      </p:graphicFrame>
    </p:spTree>
    <p:extLst>
      <p:ext uri="{BB962C8B-B14F-4D97-AF65-F5344CB8AC3E}">
        <p14:creationId xmlns:p14="http://schemas.microsoft.com/office/powerpoint/2010/main" val="3069471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12800" y="116632"/>
            <a:ext cx="10971832" cy="576064"/>
          </a:xfrm>
        </p:spPr>
        <p:txBody>
          <a:bodyPr/>
          <a:lstStyle/>
          <a:p>
            <a:r>
              <a:rPr lang="es-BO" sz="3200" b="1" dirty="0">
                <a:latin typeface="Arial" panose="020B0604020202020204" pitchFamily="34" charset="0"/>
                <a:cs typeface="Arial" panose="020B0604020202020204" pitchFamily="34" charset="0"/>
              </a:rPr>
              <a:t>POA PRESUPUESTO DE GASTOS DETALLADO 2020</a:t>
            </a:r>
            <a:endParaRPr lang="es-ES" b="1" dirty="0"/>
          </a:p>
        </p:txBody>
      </p:sp>
      <p:graphicFrame>
        <p:nvGraphicFramePr>
          <p:cNvPr id="4" name="3 Marcador de contenido"/>
          <p:cNvGraphicFramePr>
            <a:graphicFrameLocks noGrp="1"/>
          </p:cNvGraphicFramePr>
          <p:nvPr>
            <p:ph sz="quarter" idx="13"/>
            <p:extLst>
              <p:ext uri="{D42A27DB-BD31-4B8C-83A1-F6EECF244321}">
                <p14:modId xmlns:p14="http://schemas.microsoft.com/office/powerpoint/2010/main" val="3608486783"/>
              </p:ext>
            </p:extLst>
          </p:nvPr>
        </p:nvGraphicFramePr>
        <p:xfrm>
          <a:off x="119337" y="836713"/>
          <a:ext cx="11881318" cy="5904651"/>
        </p:xfrm>
        <a:graphic>
          <a:graphicData uri="http://schemas.openxmlformats.org/drawingml/2006/table">
            <a:tbl>
              <a:tblPr>
                <a:tableStyleId>{5C22544A-7EE6-4342-B048-85BDC9FD1C3A}</a:tableStyleId>
              </a:tblPr>
              <a:tblGrid>
                <a:gridCol w="2264096"/>
                <a:gridCol w="4299708"/>
                <a:gridCol w="1853859"/>
                <a:gridCol w="1698073"/>
                <a:gridCol w="1765582"/>
              </a:tblGrid>
              <a:tr h="285613">
                <a:tc gridSpan="5">
                  <a:txBody>
                    <a:bodyPr/>
                    <a:lstStyle/>
                    <a:p>
                      <a:pPr algn="ctr" fontAlgn="b"/>
                      <a:r>
                        <a:rPr lang="es-ES" sz="1800" b="1" u="none" strike="noStrike" dirty="0">
                          <a:effectLst/>
                        </a:rPr>
                        <a:t>(Expresado en Bolivianos)</a:t>
                      </a:r>
                      <a:endParaRPr lang="es-ES" sz="1800" b="1" i="0" u="none" strike="noStrike" dirty="0">
                        <a:effectLst/>
                        <a:latin typeface="Arial"/>
                      </a:endParaRPr>
                    </a:p>
                  </a:txBody>
                  <a:tcPr marL="6225" marR="6225" marT="6225"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5613">
                <a:tc rowSpan="3">
                  <a:txBody>
                    <a:bodyPr/>
                    <a:lstStyle/>
                    <a:p>
                      <a:pPr algn="ctr" fontAlgn="ctr"/>
                      <a:r>
                        <a:rPr lang="es-ES" sz="1600" b="1" u="none" strike="noStrike" dirty="0">
                          <a:effectLst/>
                        </a:rPr>
                        <a:t>APERTURA PROGRAMATICA/PARTIDA</a:t>
                      </a:r>
                      <a:endParaRPr lang="es-ES" sz="1600" b="1" i="0" u="none" strike="noStrike" dirty="0">
                        <a:effectLst/>
                        <a:latin typeface="Arial"/>
                      </a:endParaRPr>
                    </a:p>
                  </a:txBody>
                  <a:tcPr marL="6225" marR="6225" marT="6225" marB="0" anchor="ctr"/>
                </a:tc>
                <a:tc rowSpan="3">
                  <a:txBody>
                    <a:bodyPr/>
                    <a:lstStyle/>
                    <a:p>
                      <a:pPr algn="ctr" fontAlgn="ctr"/>
                      <a:r>
                        <a:rPr lang="es-ES" sz="1600" b="1" u="none" strike="noStrike" dirty="0">
                          <a:effectLst/>
                        </a:rPr>
                        <a:t>DESCRIPCIÓN</a:t>
                      </a:r>
                      <a:endParaRPr lang="es-ES" sz="1600" b="1" i="0" u="none" strike="noStrike" dirty="0">
                        <a:effectLst/>
                        <a:latin typeface="Arial"/>
                      </a:endParaRPr>
                    </a:p>
                  </a:txBody>
                  <a:tcPr marL="6225" marR="6225" marT="6225" marB="0" anchor="ctr"/>
                </a:tc>
                <a:tc gridSpan="2">
                  <a:txBody>
                    <a:bodyPr/>
                    <a:lstStyle/>
                    <a:p>
                      <a:pPr algn="ctr" fontAlgn="ctr"/>
                      <a:r>
                        <a:rPr lang="es-ES" sz="1600" b="1" u="none" strike="noStrike" dirty="0">
                          <a:effectLst/>
                        </a:rPr>
                        <a:t>PRESUPUESTO POR</a:t>
                      </a:r>
                      <a:endParaRPr lang="es-ES" sz="1600" b="1" i="0" u="none" strike="noStrike" dirty="0">
                        <a:effectLst/>
                        <a:latin typeface="Arial"/>
                      </a:endParaRPr>
                    </a:p>
                  </a:txBody>
                  <a:tcPr marL="6225" marR="6225" marT="6225" marB="0" anchor="ctr"/>
                </a:tc>
                <a:tc hMerge="1">
                  <a:txBody>
                    <a:bodyPr/>
                    <a:lstStyle/>
                    <a:p>
                      <a:endParaRPr lang="es-ES"/>
                    </a:p>
                  </a:txBody>
                  <a:tcPr/>
                </a:tc>
                <a:tc rowSpan="3">
                  <a:txBody>
                    <a:bodyPr/>
                    <a:lstStyle/>
                    <a:p>
                      <a:pPr algn="ctr" fontAlgn="ctr"/>
                      <a:r>
                        <a:rPr lang="es-ES" sz="1600" b="1" u="none" strike="noStrike" dirty="0">
                          <a:effectLst/>
                        </a:rPr>
                        <a:t>TOTAL PRESUPUESTO 2020</a:t>
                      </a:r>
                      <a:endParaRPr lang="es-ES" sz="1600" b="1" i="0" u="none" strike="noStrike" dirty="0">
                        <a:effectLst/>
                        <a:latin typeface="Arial"/>
                      </a:endParaRPr>
                    </a:p>
                  </a:txBody>
                  <a:tcPr marL="6225" marR="6225" marT="6225" marB="0" anchor="ctr"/>
                </a:tc>
              </a:tr>
              <a:tr h="285613">
                <a:tc vMerge="1">
                  <a:txBody>
                    <a:bodyPr/>
                    <a:lstStyle/>
                    <a:p>
                      <a:endParaRPr lang="es-ES"/>
                    </a:p>
                  </a:txBody>
                  <a:tcPr/>
                </a:tc>
                <a:tc vMerge="1">
                  <a:txBody>
                    <a:bodyPr/>
                    <a:lstStyle/>
                    <a:p>
                      <a:endParaRPr lang="es-ES"/>
                    </a:p>
                  </a:txBody>
                  <a:tcPr/>
                </a:tc>
                <a:tc gridSpan="2">
                  <a:txBody>
                    <a:bodyPr/>
                    <a:lstStyle/>
                    <a:p>
                      <a:pPr algn="ctr" fontAlgn="ctr"/>
                      <a:r>
                        <a:rPr lang="es-ES" sz="1600" b="1" u="none" strike="noStrike" dirty="0">
                          <a:effectLst/>
                        </a:rPr>
                        <a:t>FUENTE DE FINANCIAMIENTO</a:t>
                      </a:r>
                      <a:endParaRPr lang="es-ES" sz="1600" b="1" i="0" u="none" strike="noStrike" dirty="0">
                        <a:effectLst/>
                        <a:latin typeface="Arial"/>
                      </a:endParaRPr>
                    </a:p>
                  </a:txBody>
                  <a:tcPr marL="6225" marR="6225" marT="6225" marB="0" anchor="ctr"/>
                </a:tc>
                <a:tc hMerge="1">
                  <a:txBody>
                    <a:bodyPr/>
                    <a:lstStyle/>
                    <a:p>
                      <a:endParaRPr lang="es-ES"/>
                    </a:p>
                  </a:txBody>
                  <a:tcPr/>
                </a:tc>
                <a:tc vMerge="1">
                  <a:txBody>
                    <a:bodyPr/>
                    <a:lstStyle/>
                    <a:p>
                      <a:endParaRPr lang="es-ES"/>
                    </a:p>
                  </a:txBody>
                  <a:tcPr/>
                </a:tc>
              </a:tr>
              <a:tr h="285613">
                <a:tc vMerge="1">
                  <a:txBody>
                    <a:bodyPr/>
                    <a:lstStyle/>
                    <a:p>
                      <a:endParaRPr lang="es-ES"/>
                    </a:p>
                  </a:txBody>
                  <a:tcPr/>
                </a:tc>
                <a:tc vMerge="1">
                  <a:txBody>
                    <a:bodyPr/>
                    <a:lstStyle/>
                    <a:p>
                      <a:endParaRPr lang="es-ES"/>
                    </a:p>
                  </a:txBody>
                  <a:tcPr/>
                </a:tc>
                <a:tc>
                  <a:txBody>
                    <a:bodyPr/>
                    <a:lstStyle/>
                    <a:p>
                      <a:pPr algn="ctr" fontAlgn="ctr"/>
                      <a:r>
                        <a:rPr lang="es-ES" sz="1600" b="1" u="none" strike="noStrike" dirty="0">
                          <a:effectLst/>
                        </a:rPr>
                        <a:t>20/230</a:t>
                      </a:r>
                      <a:endParaRPr lang="es-ES" sz="1600" b="1" i="0" u="none" strike="noStrike" dirty="0">
                        <a:effectLst/>
                        <a:latin typeface="Arial"/>
                      </a:endParaRPr>
                    </a:p>
                  </a:txBody>
                  <a:tcPr marL="6225" marR="6225" marT="6225" marB="0" anchor="ctr"/>
                </a:tc>
                <a:tc>
                  <a:txBody>
                    <a:bodyPr/>
                    <a:lstStyle/>
                    <a:p>
                      <a:pPr algn="ctr" fontAlgn="ctr"/>
                      <a:r>
                        <a:rPr lang="es-ES" sz="1600" b="1" u="none" strike="noStrike" dirty="0">
                          <a:effectLst/>
                        </a:rPr>
                        <a:t>41/111</a:t>
                      </a:r>
                      <a:endParaRPr lang="es-ES" sz="1600" b="1" i="0" u="none" strike="noStrike" dirty="0">
                        <a:effectLst/>
                        <a:latin typeface="Arial"/>
                      </a:endParaRPr>
                    </a:p>
                  </a:txBody>
                  <a:tcPr marL="6225" marR="6225" marT="6225" marB="0" anchor="ctr"/>
                </a:tc>
                <a:tc vMerge="1">
                  <a:txBody>
                    <a:bodyPr/>
                    <a:lstStyle/>
                    <a:p>
                      <a:endParaRPr lang="es-ES"/>
                    </a:p>
                  </a:txBody>
                  <a:tcPr/>
                </a:tc>
              </a:tr>
              <a:tr h="364247">
                <a:tc gridSpan="2">
                  <a:txBody>
                    <a:bodyPr/>
                    <a:lstStyle/>
                    <a:p>
                      <a:pPr algn="ctr" fontAlgn="ctr"/>
                      <a:r>
                        <a:rPr lang="es-ES" sz="1800" b="1" u="none" strike="noStrike" dirty="0">
                          <a:effectLst/>
                        </a:rPr>
                        <a:t>ADMINISTRACIÓN CENTRAL (10-0000-01)</a:t>
                      </a:r>
                      <a:endParaRPr lang="es-ES" sz="1800" b="1" i="0" u="none" strike="noStrike" dirty="0">
                        <a:effectLst/>
                        <a:latin typeface="Arial"/>
                      </a:endParaRPr>
                    </a:p>
                  </a:txBody>
                  <a:tcPr marL="6225" marR="6225" marT="6225" marB="0" anchor="ctr"/>
                </a:tc>
                <a:tc hMerge="1">
                  <a:txBody>
                    <a:bodyPr/>
                    <a:lstStyle/>
                    <a:p>
                      <a:endParaRPr lang="es-ES"/>
                    </a:p>
                  </a:txBody>
                  <a:tcPr/>
                </a:tc>
                <a:tc>
                  <a:txBody>
                    <a:bodyPr/>
                    <a:lstStyle/>
                    <a:p>
                      <a:pPr algn="ctr" fontAlgn="ctr"/>
                      <a:r>
                        <a:rPr lang="es-ES" sz="1800" b="1" u="none" strike="noStrike" dirty="0">
                          <a:effectLst/>
                        </a:rPr>
                        <a:t>20.271.740,00</a:t>
                      </a:r>
                      <a:endParaRPr lang="es-ES" sz="1800" b="1" i="0" u="none" strike="noStrike" dirty="0">
                        <a:effectLst/>
                        <a:latin typeface="Arial"/>
                      </a:endParaRPr>
                    </a:p>
                  </a:txBody>
                  <a:tcPr marL="6225" marR="74701" marT="6225" marB="0" anchor="ctr"/>
                </a:tc>
                <a:tc>
                  <a:txBody>
                    <a:bodyPr/>
                    <a:lstStyle/>
                    <a:p>
                      <a:pPr algn="l" fontAlgn="ctr"/>
                      <a:r>
                        <a:rPr lang="es-ES" sz="1800" b="1" u="none" strike="noStrike" dirty="0">
                          <a:effectLst/>
                        </a:rPr>
                        <a:t> </a:t>
                      </a:r>
                      <a:endParaRPr lang="es-ES" sz="1800" b="1" i="0" u="none" strike="noStrike" dirty="0">
                        <a:effectLst/>
                        <a:latin typeface="Arial"/>
                      </a:endParaRPr>
                    </a:p>
                  </a:txBody>
                  <a:tcPr marL="6225" marR="74701" marT="6225" marB="0" anchor="ctr"/>
                </a:tc>
                <a:tc>
                  <a:txBody>
                    <a:bodyPr/>
                    <a:lstStyle/>
                    <a:p>
                      <a:pPr algn="ctr" fontAlgn="ctr"/>
                      <a:r>
                        <a:rPr lang="es-ES" sz="1800" b="1" u="none" strike="noStrike" dirty="0">
                          <a:effectLst/>
                        </a:rPr>
                        <a:t>20.271.740,00</a:t>
                      </a:r>
                      <a:endParaRPr lang="es-ES" sz="1800" b="1" i="0" u="none" strike="noStrike" dirty="0">
                        <a:solidFill>
                          <a:srgbClr val="000000"/>
                        </a:solidFill>
                        <a:effectLst/>
                        <a:latin typeface="Arial"/>
                      </a:endParaRPr>
                    </a:p>
                  </a:txBody>
                  <a:tcPr marL="6225" marR="6225" marT="6225" marB="0" anchor="ctr"/>
                </a:tc>
              </a:tr>
              <a:tr h="364247">
                <a:tc>
                  <a:txBody>
                    <a:bodyPr/>
                    <a:lstStyle/>
                    <a:p>
                      <a:pPr algn="ctr" fontAlgn="ctr"/>
                      <a:r>
                        <a:rPr lang="es-ES" sz="1800" u="none" strike="noStrike" dirty="0">
                          <a:effectLst/>
                        </a:rPr>
                        <a:t>100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SERVICIOS PERSONALES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5.220.459,00</a:t>
                      </a:r>
                      <a:endParaRPr lang="es-ES" sz="1800" b="0" i="0" u="none" strike="noStrike" dirty="0">
                        <a:effectLst/>
                        <a:latin typeface="Arial"/>
                      </a:endParaRPr>
                    </a:p>
                  </a:txBody>
                  <a:tcPr marL="6225" marR="74701" marT="6225" marB="0" anchor="ctr"/>
                </a:tc>
                <a:tc>
                  <a:txBody>
                    <a:bodyPr/>
                    <a:lstStyle/>
                    <a:p>
                      <a:pPr algn="l" fontAlgn="ctr"/>
                      <a:r>
                        <a:rPr lang="es-ES" sz="1800" u="none" strike="noStrike" dirty="0">
                          <a:effectLst/>
                        </a:rPr>
                        <a:t> </a:t>
                      </a:r>
                      <a:endParaRPr lang="es-ES" sz="1800" b="0" i="0" u="none" strike="noStrike" dirty="0">
                        <a:effectLst/>
                        <a:latin typeface="Arial"/>
                      </a:endParaRPr>
                    </a:p>
                  </a:txBody>
                  <a:tcPr marL="6225" marR="74701" marT="6225" marB="0" anchor="ctr"/>
                </a:tc>
                <a:tc>
                  <a:txBody>
                    <a:bodyPr/>
                    <a:lstStyle/>
                    <a:p>
                      <a:pPr algn="ctr" fontAlgn="b"/>
                      <a:r>
                        <a:rPr lang="es-ES" sz="1800" u="none" strike="noStrike" dirty="0">
                          <a:effectLst/>
                        </a:rPr>
                        <a:t> </a:t>
                      </a:r>
                      <a:endParaRPr lang="es-ES" sz="1800" b="0" i="0" u="none" strike="noStrike" dirty="0">
                        <a:solidFill>
                          <a:srgbClr val="000000"/>
                        </a:solidFill>
                        <a:effectLst/>
                        <a:latin typeface="Arial"/>
                      </a:endParaRPr>
                    </a:p>
                  </a:txBody>
                  <a:tcPr marL="6225" marR="6225" marT="6225" marB="0" anchor="b"/>
                </a:tc>
              </a:tr>
              <a:tr h="364247">
                <a:tc>
                  <a:txBody>
                    <a:bodyPr/>
                    <a:lstStyle/>
                    <a:p>
                      <a:pPr algn="ctr" fontAlgn="ctr"/>
                      <a:r>
                        <a:rPr lang="es-ES" sz="1800" u="none" strike="noStrike" dirty="0">
                          <a:effectLst/>
                        </a:rPr>
                        <a:t>200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SERVICIOS NO PERSONALES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10.536.742,00</a:t>
                      </a:r>
                      <a:endParaRPr lang="es-ES" sz="1800" b="0" i="0" u="none" strike="noStrike" dirty="0">
                        <a:effectLst/>
                        <a:latin typeface="Arial"/>
                      </a:endParaRPr>
                    </a:p>
                  </a:txBody>
                  <a:tcPr marL="6225" marR="74701" marT="6225" marB="0" anchor="ctr"/>
                </a:tc>
                <a:tc>
                  <a:txBody>
                    <a:bodyPr/>
                    <a:lstStyle/>
                    <a:p>
                      <a:pPr algn="l" fontAlgn="ctr"/>
                      <a:r>
                        <a:rPr lang="es-ES" sz="1800" u="none" strike="noStrike" dirty="0">
                          <a:effectLst/>
                        </a:rPr>
                        <a:t> </a:t>
                      </a:r>
                      <a:endParaRPr lang="es-ES" sz="1800" b="0" i="0" u="none" strike="noStrike" dirty="0">
                        <a:effectLst/>
                        <a:latin typeface="Arial"/>
                      </a:endParaRPr>
                    </a:p>
                  </a:txBody>
                  <a:tcPr marL="6225" marR="74701" marT="6225" marB="0" anchor="ctr"/>
                </a:tc>
                <a:tc>
                  <a:txBody>
                    <a:bodyPr/>
                    <a:lstStyle/>
                    <a:p>
                      <a:pPr algn="ctr" fontAlgn="b"/>
                      <a:r>
                        <a:rPr lang="es-ES" sz="1800" u="none" strike="noStrike" dirty="0">
                          <a:effectLst/>
                        </a:rPr>
                        <a:t> </a:t>
                      </a:r>
                      <a:endParaRPr lang="es-ES" sz="1800" b="0" i="0" u="none" strike="noStrike" dirty="0">
                        <a:solidFill>
                          <a:srgbClr val="000000"/>
                        </a:solidFill>
                        <a:effectLst/>
                        <a:latin typeface="Arial"/>
                      </a:endParaRPr>
                    </a:p>
                  </a:txBody>
                  <a:tcPr marL="6225" marR="6225" marT="6225" marB="0" anchor="b"/>
                </a:tc>
              </a:tr>
              <a:tr h="364247">
                <a:tc>
                  <a:txBody>
                    <a:bodyPr/>
                    <a:lstStyle/>
                    <a:p>
                      <a:pPr algn="ctr" fontAlgn="ctr"/>
                      <a:r>
                        <a:rPr lang="es-ES" sz="1800" u="none" strike="noStrike" dirty="0">
                          <a:effectLst/>
                        </a:rPr>
                        <a:t>300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MATERIALES Y SUMINISTROS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2.598.615,00</a:t>
                      </a:r>
                      <a:endParaRPr lang="es-ES" sz="1800" b="0" i="0" u="none" strike="noStrike" dirty="0">
                        <a:effectLst/>
                        <a:latin typeface="Arial"/>
                      </a:endParaRPr>
                    </a:p>
                  </a:txBody>
                  <a:tcPr marL="6225" marR="74701" marT="6225" marB="0" anchor="ctr"/>
                </a:tc>
                <a:tc>
                  <a:txBody>
                    <a:bodyPr/>
                    <a:lstStyle/>
                    <a:p>
                      <a:pPr algn="l" fontAlgn="ctr"/>
                      <a:r>
                        <a:rPr lang="es-ES" sz="1800" u="none" strike="noStrike" dirty="0">
                          <a:effectLst/>
                        </a:rPr>
                        <a:t> </a:t>
                      </a:r>
                      <a:endParaRPr lang="es-ES" sz="1800" b="0" i="0" u="none" strike="noStrike" dirty="0">
                        <a:effectLst/>
                        <a:latin typeface="Arial"/>
                      </a:endParaRPr>
                    </a:p>
                  </a:txBody>
                  <a:tcPr marL="6225" marR="74701" marT="6225" marB="0" anchor="ctr"/>
                </a:tc>
                <a:tc>
                  <a:txBody>
                    <a:bodyPr/>
                    <a:lstStyle/>
                    <a:p>
                      <a:pPr algn="ctr" fontAlgn="b"/>
                      <a:r>
                        <a:rPr lang="es-ES" sz="1800" u="none" strike="noStrike" dirty="0">
                          <a:effectLst/>
                        </a:rPr>
                        <a:t> </a:t>
                      </a:r>
                      <a:endParaRPr lang="es-ES" sz="1800" b="0" i="0" u="none" strike="noStrike" dirty="0">
                        <a:solidFill>
                          <a:srgbClr val="000000"/>
                        </a:solidFill>
                        <a:effectLst/>
                        <a:latin typeface="Arial"/>
                      </a:endParaRPr>
                    </a:p>
                  </a:txBody>
                  <a:tcPr marL="6225" marR="6225" marT="6225" marB="0" anchor="b"/>
                </a:tc>
              </a:tr>
              <a:tr h="364247">
                <a:tc>
                  <a:txBody>
                    <a:bodyPr/>
                    <a:lstStyle/>
                    <a:p>
                      <a:pPr algn="ctr" fontAlgn="ctr"/>
                      <a:r>
                        <a:rPr lang="es-ES" sz="1800" u="none" strike="noStrike" dirty="0">
                          <a:effectLst/>
                        </a:rPr>
                        <a:t>400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ACTIVOS REALES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1.197.924,00</a:t>
                      </a:r>
                      <a:endParaRPr lang="es-ES" sz="1800" b="0" i="0" u="none" strike="noStrike" dirty="0">
                        <a:effectLst/>
                        <a:latin typeface="Arial"/>
                      </a:endParaRPr>
                    </a:p>
                  </a:txBody>
                  <a:tcPr marL="6225" marR="74701" marT="6225" marB="0" anchor="ctr"/>
                </a:tc>
                <a:tc>
                  <a:txBody>
                    <a:bodyPr/>
                    <a:lstStyle/>
                    <a:p>
                      <a:pPr algn="l" fontAlgn="ctr"/>
                      <a:r>
                        <a:rPr lang="es-ES" sz="1800" u="none" strike="noStrike" dirty="0">
                          <a:effectLst/>
                        </a:rPr>
                        <a:t> </a:t>
                      </a:r>
                      <a:endParaRPr lang="es-ES" sz="1800" b="0" i="0" u="none" strike="noStrike" dirty="0">
                        <a:effectLst/>
                        <a:latin typeface="Arial"/>
                      </a:endParaRPr>
                    </a:p>
                  </a:txBody>
                  <a:tcPr marL="6225" marR="74701" marT="6225" marB="0" anchor="ctr"/>
                </a:tc>
                <a:tc>
                  <a:txBody>
                    <a:bodyPr/>
                    <a:lstStyle/>
                    <a:p>
                      <a:pPr algn="ctr" fontAlgn="b"/>
                      <a:r>
                        <a:rPr lang="es-ES" sz="1800" u="none" strike="noStrike" dirty="0">
                          <a:effectLst/>
                        </a:rPr>
                        <a:t> </a:t>
                      </a:r>
                      <a:endParaRPr lang="es-ES" sz="1800" b="0" i="0" u="none" strike="noStrike" dirty="0">
                        <a:solidFill>
                          <a:srgbClr val="000000"/>
                        </a:solidFill>
                        <a:effectLst/>
                        <a:latin typeface="Arial"/>
                      </a:endParaRPr>
                    </a:p>
                  </a:txBody>
                  <a:tcPr marL="6225" marR="6225" marT="6225" marB="0" anchor="b"/>
                </a:tc>
              </a:tr>
              <a:tr h="364247">
                <a:tc>
                  <a:txBody>
                    <a:bodyPr/>
                    <a:lstStyle/>
                    <a:p>
                      <a:pPr algn="ctr" fontAlgn="ctr"/>
                      <a:r>
                        <a:rPr lang="es-ES" sz="1800" u="none" strike="noStrike" dirty="0">
                          <a:effectLst/>
                        </a:rPr>
                        <a:t>800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IMPUESTOS, REGALIAS Y TASAS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718.000,00</a:t>
                      </a:r>
                      <a:endParaRPr lang="es-ES" sz="1800" b="0" i="0" u="none" strike="noStrike" dirty="0">
                        <a:effectLst/>
                        <a:latin typeface="Arial"/>
                      </a:endParaRPr>
                    </a:p>
                  </a:txBody>
                  <a:tcPr marL="6225" marR="74701" marT="6225" marB="0" anchor="ctr"/>
                </a:tc>
                <a:tc>
                  <a:txBody>
                    <a:bodyPr/>
                    <a:lstStyle/>
                    <a:p>
                      <a:pPr algn="l" fontAlgn="ctr"/>
                      <a:r>
                        <a:rPr lang="es-ES" sz="1800" u="none" strike="noStrike" dirty="0">
                          <a:effectLst/>
                        </a:rPr>
                        <a:t> </a:t>
                      </a:r>
                      <a:endParaRPr lang="es-ES" sz="1800" b="0" i="0" u="none" strike="noStrike" dirty="0">
                        <a:effectLst/>
                        <a:latin typeface="Arial"/>
                      </a:endParaRPr>
                    </a:p>
                  </a:txBody>
                  <a:tcPr marL="6225" marR="74701" marT="6225" marB="0" anchor="ctr"/>
                </a:tc>
                <a:tc>
                  <a:txBody>
                    <a:bodyPr/>
                    <a:lstStyle/>
                    <a:p>
                      <a:pPr algn="ctr" fontAlgn="b"/>
                      <a:r>
                        <a:rPr lang="es-ES" sz="1800" u="none" strike="noStrike" dirty="0">
                          <a:effectLst/>
                        </a:rPr>
                        <a:t> </a:t>
                      </a:r>
                      <a:endParaRPr lang="es-ES" sz="1800" b="0" i="0" u="none" strike="noStrike" dirty="0">
                        <a:solidFill>
                          <a:srgbClr val="000000"/>
                        </a:solidFill>
                        <a:effectLst/>
                        <a:latin typeface="Arial"/>
                      </a:endParaRPr>
                    </a:p>
                  </a:txBody>
                  <a:tcPr marL="6225" marR="6225" marT="6225" marB="0" anchor="b"/>
                </a:tc>
              </a:tr>
              <a:tr h="364247">
                <a:tc gridSpan="2">
                  <a:txBody>
                    <a:bodyPr/>
                    <a:lstStyle/>
                    <a:p>
                      <a:pPr algn="ctr" fontAlgn="ctr"/>
                      <a:r>
                        <a:rPr lang="es-ES" sz="1800" b="1" u="none" strike="noStrike" dirty="0">
                          <a:effectLst/>
                        </a:rPr>
                        <a:t>DEUDA (99-0000-001)</a:t>
                      </a:r>
                      <a:endParaRPr lang="es-ES" sz="1800" b="1" i="0" u="none" strike="noStrike" dirty="0">
                        <a:effectLst/>
                        <a:latin typeface="Arial"/>
                      </a:endParaRPr>
                    </a:p>
                  </a:txBody>
                  <a:tcPr marL="6225" marR="6225" marT="6225" marB="0" anchor="ctr"/>
                </a:tc>
                <a:tc hMerge="1">
                  <a:txBody>
                    <a:bodyPr/>
                    <a:lstStyle/>
                    <a:p>
                      <a:endParaRPr lang="es-ES"/>
                    </a:p>
                  </a:txBody>
                  <a:tcPr/>
                </a:tc>
                <a:tc>
                  <a:txBody>
                    <a:bodyPr/>
                    <a:lstStyle/>
                    <a:p>
                      <a:pPr algn="ctr" fontAlgn="ctr"/>
                      <a:r>
                        <a:rPr lang="es-ES" sz="1800" b="1" u="none" strike="noStrike" dirty="0">
                          <a:effectLst/>
                        </a:rPr>
                        <a:t>6.750.962,00</a:t>
                      </a:r>
                      <a:endParaRPr lang="es-ES" sz="1800" b="1" i="0" u="none" strike="noStrike" dirty="0">
                        <a:effectLst/>
                        <a:latin typeface="Arial"/>
                      </a:endParaRPr>
                    </a:p>
                  </a:txBody>
                  <a:tcPr marL="6225" marR="74701" marT="6225" marB="0" anchor="ctr"/>
                </a:tc>
                <a:tc>
                  <a:txBody>
                    <a:bodyPr/>
                    <a:lstStyle/>
                    <a:p>
                      <a:pPr algn="l" fontAlgn="ctr"/>
                      <a:r>
                        <a:rPr lang="es-ES" sz="1800" b="1" u="none" strike="noStrike" dirty="0">
                          <a:effectLst/>
                        </a:rPr>
                        <a:t> </a:t>
                      </a:r>
                      <a:endParaRPr lang="es-ES" sz="1800" b="1" i="0" u="none" strike="noStrike" dirty="0">
                        <a:effectLst/>
                        <a:latin typeface="Arial"/>
                      </a:endParaRPr>
                    </a:p>
                  </a:txBody>
                  <a:tcPr marL="6225" marR="74701" marT="6225" marB="0" anchor="ctr"/>
                </a:tc>
                <a:tc>
                  <a:txBody>
                    <a:bodyPr/>
                    <a:lstStyle/>
                    <a:p>
                      <a:pPr algn="ctr" fontAlgn="b"/>
                      <a:r>
                        <a:rPr lang="es-ES" sz="1800" b="1" u="none" strike="noStrike" dirty="0">
                          <a:effectLst/>
                        </a:rPr>
                        <a:t>6.750.962,00</a:t>
                      </a:r>
                      <a:endParaRPr lang="es-ES" sz="1800" b="1" i="0" u="none" strike="noStrike" dirty="0">
                        <a:solidFill>
                          <a:srgbClr val="000000"/>
                        </a:solidFill>
                        <a:effectLst/>
                        <a:latin typeface="Arial"/>
                      </a:endParaRPr>
                    </a:p>
                  </a:txBody>
                  <a:tcPr marL="6225" marR="6225" marT="6225" marB="0" anchor="b"/>
                </a:tc>
              </a:tr>
              <a:tr h="633472">
                <a:tc>
                  <a:txBody>
                    <a:bodyPr/>
                    <a:lstStyle/>
                    <a:p>
                      <a:pPr algn="ctr" fontAlgn="ctr"/>
                      <a:r>
                        <a:rPr lang="es-ES" sz="1800" u="none" strike="noStrike" dirty="0">
                          <a:effectLst/>
                        </a:rPr>
                        <a:t>600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SERVICIO DE LA DEUDA PUBLICA Y DISMINUCION DE OTROS PASIVOS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6.750.962,00</a:t>
                      </a:r>
                      <a:endParaRPr lang="es-ES" sz="1800" b="0" i="0" u="none" strike="noStrike" dirty="0">
                        <a:effectLst/>
                        <a:latin typeface="Arial"/>
                      </a:endParaRPr>
                    </a:p>
                  </a:txBody>
                  <a:tcPr marL="6225" marR="74701" marT="6225" marB="0" anchor="ctr"/>
                </a:tc>
                <a:tc>
                  <a:txBody>
                    <a:bodyPr/>
                    <a:lstStyle/>
                    <a:p>
                      <a:pPr algn="l" fontAlgn="ctr"/>
                      <a:r>
                        <a:rPr lang="es-ES" sz="1800" u="none" strike="noStrike">
                          <a:effectLst/>
                        </a:rPr>
                        <a:t> </a:t>
                      </a:r>
                      <a:endParaRPr lang="es-ES" sz="1800" b="0" i="0" u="none" strike="noStrike">
                        <a:effectLst/>
                        <a:latin typeface="Arial"/>
                      </a:endParaRPr>
                    </a:p>
                  </a:txBody>
                  <a:tcPr marL="6225" marR="74701" marT="6225" marB="0" anchor="ctr"/>
                </a:tc>
                <a:tc>
                  <a:txBody>
                    <a:bodyPr/>
                    <a:lstStyle/>
                    <a:p>
                      <a:pPr algn="ctr" fontAlgn="b"/>
                      <a:r>
                        <a:rPr lang="es-ES" sz="1800" u="none" strike="noStrike" dirty="0">
                          <a:effectLst/>
                        </a:rPr>
                        <a:t> </a:t>
                      </a:r>
                      <a:endParaRPr lang="es-ES" sz="1800" b="0" i="0" u="none" strike="noStrike" dirty="0">
                        <a:solidFill>
                          <a:srgbClr val="000000"/>
                        </a:solidFill>
                        <a:effectLst/>
                        <a:latin typeface="Arial"/>
                      </a:endParaRPr>
                    </a:p>
                  </a:txBody>
                  <a:tcPr marL="6225" marR="6225" marT="6225" marB="0" anchor="b"/>
                </a:tc>
              </a:tr>
              <a:tr h="564891">
                <a:tc gridSpan="2">
                  <a:txBody>
                    <a:bodyPr/>
                    <a:lstStyle/>
                    <a:p>
                      <a:pPr algn="ctr" fontAlgn="ctr"/>
                      <a:r>
                        <a:rPr lang="es-ES" sz="1800" b="1" u="none" strike="noStrike" dirty="0">
                          <a:effectLst/>
                        </a:rPr>
                        <a:t>CONSTRUCCIÓN PROYECTO MISICUNI II - PRESA Y OBRAS ANEXAS (10-6330002000000-00)</a:t>
                      </a:r>
                      <a:endParaRPr lang="es-ES" sz="1800" b="1" i="0" u="none" strike="noStrike" dirty="0">
                        <a:effectLst/>
                        <a:latin typeface="Arial"/>
                      </a:endParaRPr>
                    </a:p>
                  </a:txBody>
                  <a:tcPr marL="6225" marR="6225" marT="6225" marB="0" anchor="ctr"/>
                </a:tc>
                <a:tc hMerge="1">
                  <a:txBody>
                    <a:bodyPr/>
                    <a:lstStyle/>
                    <a:p>
                      <a:endParaRPr lang="es-ES"/>
                    </a:p>
                  </a:txBody>
                  <a:tcPr/>
                </a:tc>
                <a:tc>
                  <a:txBody>
                    <a:bodyPr/>
                    <a:lstStyle/>
                    <a:p>
                      <a:pPr algn="ctr" fontAlgn="ctr"/>
                      <a:r>
                        <a:rPr lang="es-ES" sz="1800" b="1" u="none" strike="noStrike" dirty="0">
                          <a:effectLst/>
                        </a:rPr>
                        <a:t>1.648.778,00</a:t>
                      </a:r>
                      <a:endParaRPr lang="es-ES" sz="1800" b="1" i="0" u="none" strike="noStrike" dirty="0">
                        <a:effectLst/>
                        <a:latin typeface="Arial"/>
                      </a:endParaRPr>
                    </a:p>
                  </a:txBody>
                  <a:tcPr marL="6225" marR="74701" marT="6225" marB="0" anchor="ctr"/>
                </a:tc>
                <a:tc>
                  <a:txBody>
                    <a:bodyPr/>
                    <a:lstStyle/>
                    <a:p>
                      <a:pPr algn="ctr" fontAlgn="ctr"/>
                      <a:r>
                        <a:rPr lang="es-ES" sz="1800" b="1" u="none" strike="noStrike" dirty="0">
                          <a:effectLst/>
                        </a:rPr>
                        <a:t>9.204.618,00</a:t>
                      </a:r>
                      <a:endParaRPr lang="es-ES" sz="1800" b="1" i="0" u="none" strike="noStrike" dirty="0">
                        <a:effectLst/>
                        <a:latin typeface="Arial"/>
                      </a:endParaRPr>
                    </a:p>
                  </a:txBody>
                  <a:tcPr marL="6225" marR="74701" marT="6225" marB="0" anchor="ctr"/>
                </a:tc>
                <a:tc>
                  <a:txBody>
                    <a:bodyPr/>
                    <a:lstStyle/>
                    <a:p>
                      <a:pPr algn="ctr" fontAlgn="ctr"/>
                      <a:r>
                        <a:rPr lang="es-ES" sz="1800" b="1" u="none" strike="noStrike" dirty="0">
                          <a:effectLst/>
                        </a:rPr>
                        <a:t>10.853.396,00</a:t>
                      </a:r>
                      <a:endParaRPr lang="es-ES" sz="1800" b="1" i="0" u="none" strike="noStrike" dirty="0">
                        <a:solidFill>
                          <a:srgbClr val="000000"/>
                        </a:solidFill>
                        <a:effectLst/>
                        <a:latin typeface="Arial"/>
                      </a:endParaRPr>
                    </a:p>
                  </a:txBody>
                  <a:tcPr marL="6225" marR="6225" marT="6225" marB="0" anchor="ctr"/>
                </a:tc>
              </a:tr>
              <a:tr h="364247">
                <a:tc>
                  <a:txBody>
                    <a:bodyPr/>
                    <a:lstStyle/>
                    <a:p>
                      <a:pPr algn="ctr" fontAlgn="ctr"/>
                      <a:r>
                        <a:rPr lang="es-ES" sz="1800" u="none" strike="noStrike" dirty="0">
                          <a:effectLst/>
                        </a:rPr>
                        <a:t>100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SERVICIOS PERSONALES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1.648.778,00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 </a:t>
                      </a:r>
                      <a:endParaRPr lang="es-ES" sz="1800" b="1" i="0" u="none" strike="noStrike" dirty="0">
                        <a:effectLst/>
                        <a:latin typeface="Arial"/>
                      </a:endParaRPr>
                    </a:p>
                  </a:txBody>
                  <a:tcPr marL="6225" marR="6225" marT="6225" marB="0" anchor="ctr"/>
                </a:tc>
                <a:tc>
                  <a:txBody>
                    <a:bodyPr/>
                    <a:lstStyle/>
                    <a:p>
                      <a:pPr algn="ctr" fontAlgn="b"/>
                      <a:r>
                        <a:rPr lang="es-ES" sz="1800" u="none" strike="noStrike" dirty="0">
                          <a:effectLst/>
                        </a:rPr>
                        <a:t> </a:t>
                      </a:r>
                      <a:endParaRPr lang="es-ES" sz="1800" b="1" i="0" u="none" strike="noStrike" dirty="0">
                        <a:solidFill>
                          <a:srgbClr val="000000"/>
                        </a:solidFill>
                        <a:effectLst/>
                        <a:latin typeface="Arial"/>
                      </a:endParaRPr>
                    </a:p>
                  </a:txBody>
                  <a:tcPr marL="6225" marR="6225" marT="6225" marB="0" anchor="b"/>
                </a:tc>
              </a:tr>
              <a:tr h="364247">
                <a:tc>
                  <a:txBody>
                    <a:bodyPr/>
                    <a:lstStyle/>
                    <a:p>
                      <a:pPr algn="ctr" fontAlgn="ctr"/>
                      <a:r>
                        <a:rPr lang="es-ES" sz="1800" u="none" strike="noStrike" dirty="0">
                          <a:effectLst/>
                        </a:rPr>
                        <a:t>200</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ACTIVOS REALES</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 </a:t>
                      </a:r>
                      <a:endParaRPr lang="es-ES" sz="1800" b="0" i="0" u="none" strike="noStrike" dirty="0">
                        <a:effectLst/>
                        <a:latin typeface="Arial"/>
                      </a:endParaRPr>
                    </a:p>
                  </a:txBody>
                  <a:tcPr marL="6225" marR="6225" marT="6225" marB="0" anchor="ctr"/>
                </a:tc>
                <a:tc>
                  <a:txBody>
                    <a:bodyPr/>
                    <a:lstStyle/>
                    <a:p>
                      <a:pPr algn="ctr" fontAlgn="ctr"/>
                      <a:r>
                        <a:rPr lang="es-ES" sz="1800" u="none" strike="noStrike" dirty="0">
                          <a:effectLst/>
                        </a:rPr>
                        <a:t>9.204.618,00</a:t>
                      </a:r>
                      <a:endParaRPr lang="es-ES" sz="1800" b="0" i="0" u="none" strike="noStrike" dirty="0">
                        <a:effectLst/>
                        <a:latin typeface="Arial"/>
                      </a:endParaRPr>
                    </a:p>
                  </a:txBody>
                  <a:tcPr marL="6225" marR="6225" marT="6225" marB="0" anchor="ctr"/>
                </a:tc>
                <a:tc>
                  <a:txBody>
                    <a:bodyPr/>
                    <a:lstStyle/>
                    <a:p>
                      <a:pPr algn="ctr" fontAlgn="b"/>
                      <a:r>
                        <a:rPr lang="es-ES" sz="1800" u="none" strike="noStrike" dirty="0">
                          <a:effectLst/>
                        </a:rPr>
                        <a:t> </a:t>
                      </a:r>
                      <a:endParaRPr lang="es-ES" sz="1800" b="1" i="0" u="none" strike="noStrike" dirty="0">
                        <a:solidFill>
                          <a:srgbClr val="000000"/>
                        </a:solidFill>
                        <a:effectLst/>
                        <a:latin typeface="Arial"/>
                      </a:endParaRPr>
                    </a:p>
                  </a:txBody>
                  <a:tcPr marL="6225" marR="6225" marT="6225" marB="0" anchor="b"/>
                </a:tc>
              </a:tr>
              <a:tr h="285613">
                <a:tc gridSpan="2">
                  <a:txBody>
                    <a:bodyPr/>
                    <a:lstStyle/>
                    <a:p>
                      <a:pPr algn="ctr" fontAlgn="ctr"/>
                      <a:r>
                        <a:rPr lang="es-ES" sz="1800" b="1" u="none" strike="noStrike" dirty="0">
                          <a:effectLst/>
                        </a:rPr>
                        <a:t>TOTAL PRESUPUESTO</a:t>
                      </a:r>
                      <a:endParaRPr lang="es-ES" sz="1800" b="1" i="0" u="none" strike="noStrike" dirty="0">
                        <a:effectLst/>
                        <a:latin typeface="Arial"/>
                      </a:endParaRPr>
                    </a:p>
                  </a:txBody>
                  <a:tcPr marL="6225" marR="6225" marT="6225" marB="0" anchor="ctr"/>
                </a:tc>
                <a:tc hMerge="1">
                  <a:txBody>
                    <a:bodyPr/>
                    <a:lstStyle/>
                    <a:p>
                      <a:endParaRPr lang="es-ES"/>
                    </a:p>
                  </a:txBody>
                  <a:tcPr/>
                </a:tc>
                <a:tc>
                  <a:txBody>
                    <a:bodyPr/>
                    <a:lstStyle/>
                    <a:p>
                      <a:pPr algn="ctr" fontAlgn="ctr"/>
                      <a:r>
                        <a:rPr lang="es-ES" sz="1800" b="1" u="none" strike="noStrike" dirty="0">
                          <a:effectLst/>
                        </a:rPr>
                        <a:t>28.671.480,00</a:t>
                      </a:r>
                      <a:endParaRPr lang="es-ES" sz="1800" b="1" i="0" u="none" strike="noStrike" dirty="0">
                        <a:effectLst/>
                        <a:latin typeface="Arial"/>
                      </a:endParaRPr>
                    </a:p>
                  </a:txBody>
                  <a:tcPr marL="6225" marR="6225" marT="6225" marB="0" anchor="ctr"/>
                </a:tc>
                <a:tc>
                  <a:txBody>
                    <a:bodyPr/>
                    <a:lstStyle/>
                    <a:p>
                      <a:pPr algn="ctr" fontAlgn="ctr"/>
                      <a:r>
                        <a:rPr lang="es-ES" sz="1800" b="1" u="none" strike="noStrike" dirty="0">
                          <a:effectLst/>
                        </a:rPr>
                        <a:t>9.204.618,00</a:t>
                      </a:r>
                      <a:endParaRPr lang="es-ES" sz="1800" b="1" i="0" u="none" strike="noStrike" dirty="0">
                        <a:effectLst/>
                        <a:latin typeface="Arial"/>
                      </a:endParaRPr>
                    </a:p>
                  </a:txBody>
                  <a:tcPr marL="6225" marR="6225" marT="6225" marB="0" anchor="ctr"/>
                </a:tc>
                <a:tc>
                  <a:txBody>
                    <a:bodyPr/>
                    <a:lstStyle/>
                    <a:p>
                      <a:pPr algn="ctr" fontAlgn="ctr"/>
                      <a:r>
                        <a:rPr lang="es-ES" sz="1800" b="1" u="none" strike="noStrike" dirty="0">
                          <a:effectLst/>
                        </a:rPr>
                        <a:t>37.876.098,00</a:t>
                      </a:r>
                      <a:endParaRPr lang="es-ES" sz="1800" b="1" i="0" u="none" strike="noStrike" dirty="0">
                        <a:effectLst/>
                        <a:latin typeface="Arial"/>
                      </a:endParaRPr>
                    </a:p>
                  </a:txBody>
                  <a:tcPr marL="6225" marR="6225" marT="6225" marB="0" anchor="ctr"/>
                </a:tc>
              </a:tr>
            </a:tbl>
          </a:graphicData>
        </a:graphic>
      </p:graphicFrame>
    </p:spTree>
    <p:extLst>
      <p:ext uri="{BB962C8B-B14F-4D97-AF65-F5344CB8AC3E}">
        <p14:creationId xmlns:p14="http://schemas.microsoft.com/office/powerpoint/2010/main" val="354343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a:spLocks noGrp="1"/>
          </p:cNvSpPr>
          <p:nvPr>
            <p:ph type="title"/>
          </p:nvPr>
        </p:nvSpPr>
        <p:spPr>
          <a:xfrm>
            <a:off x="695400" y="188640"/>
            <a:ext cx="10972800" cy="594320"/>
          </a:xfrm>
        </p:spPr>
        <p:txBody>
          <a:bodyPr>
            <a:noAutofit/>
          </a:bodyPr>
          <a:lstStyle/>
          <a:p>
            <a:pPr algn="ctr"/>
            <a:r>
              <a:rPr lang="es-BO" sz="2800" b="1" dirty="0" smtClean="0">
                <a:latin typeface="Arial" panose="020B0604020202020204" pitchFamily="34" charset="0"/>
                <a:cs typeface="Arial" panose="020B0604020202020204" pitchFamily="34" charset="0"/>
              </a:rPr>
              <a:t>MODALIDADES DE CONTRATACIÓN SEGÚN CUANTIA</a:t>
            </a:r>
            <a:endParaRPr lang="es-BO" sz="2800" b="1" dirty="0">
              <a:latin typeface="Arial" panose="020B0604020202020204" pitchFamily="34" charset="0"/>
              <a:cs typeface="Arial" panose="020B0604020202020204" pitchFamily="34" charset="0"/>
            </a:endParaRPr>
          </a:p>
        </p:txBody>
      </p:sp>
      <p:graphicFrame>
        <p:nvGraphicFramePr>
          <p:cNvPr id="7" name="6 Tabla"/>
          <p:cNvGraphicFramePr>
            <a:graphicFrameLocks noGrp="1"/>
          </p:cNvGraphicFramePr>
          <p:nvPr>
            <p:extLst>
              <p:ext uri="{D42A27DB-BD31-4B8C-83A1-F6EECF244321}">
                <p14:modId xmlns:p14="http://schemas.microsoft.com/office/powerpoint/2010/main" val="472975821"/>
              </p:ext>
            </p:extLst>
          </p:nvPr>
        </p:nvGraphicFramePr>
        <p:xfrm>
          <a:off x="0" y="908719"/>
          <a:ext cx="12192000" cy="5949281"/>
        </p:xfrm>
        <a:graphic>
          <a:graphicData uri="http://schemas.openxmlformats.org/drawingml/2006/table">
            <a:tbl>
              <a:tblPr firstRow="1" bandRow="1">
                <a:tableStyleId>{5C22544A-7EE6-4342-B048-85BDC9FD1C3A}</a:tableStyleId>
              </a:tblPr>
              <a:tblGrid>
                <a:gridCol w="5346909"/>
                <a:gridCol w="2781091"/>
                <a:gridCol w="4064000"/>
              </a:tblGrid>
              <a:tr h="1308802">
                <a:tc>
                  <a:txBody>
                    <a:bodyPr/>
                    <a:lstStyle/>
                    <a:p>
                      <a:pPr algn="ctr" fontAlgn="b"/>
                      <a:r>
                        <a:rPr lang="es-BO" sz="2400" u="none" strike="noStrike" dirty="0" smtClean="0">
                          <a:effectLst/>
                          <a:latin typeface="Calibri" panose="020F0502020204030204" pitchFamily="34" charset="0"/>
                        </a:rPr>
                        <a:t>MODALIDAD CONTRATACIÓN  </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u="none" strike="noStrike" dirty="0" smtClean="0">
                          <a:effectLst/>
                          <a:latin typeface="Calibri" panose="020F0502020204030204" pitchFamily="34" charset="0"/>
                        </a:rPr>
                        <a:t>CUANTIA</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1" i="0" u="none" strike="noStrike" dirty="0" smtClean="0">
                          <a:solidFill>
                            <a:schemeClr val="lt1"/>
                          </a:solidFill>
                          <a:effectLst/>
                          <a:latin typeface="Calibri" panose="020F0502020204030204" pitchFamily="34" charset="0"/>
                        </a:rPr>
                        <a:t>CANTIDAD</a:t>
                      </a:r>
                      <a:endParaRPr lang="es-BO" sz="2400" b="0" i="0" u="none" strike="noStrike" dirty="0">
                        <a:solidFill>
                          <a:srgbClr val="000000"/>
                        </a:solidFill>
                        <a:effectLst/>
                        <a:latin typeface="Calibri" panose="020F0502020204030204" pitchFamily="34" charset="0"/>
                      </a:endParaRPr>
                    </a:p>
                  </a:txBody>
                  <a:tcPr marL="9525" marR="9525" marT="9525" marB="0" anchor="ctr"/>
                </a:tc>
              </a:tr>
              <a:tr h="1031902">
                <a:tc>
                  <a:txBody>
                    <a:bodyPr/>
                    <a:lstStyle/>
                    <a:p>
                      <a:pPr algn="ctr" fontAlgn="b"/>
                      <a:r>
                        <a:rPr lang="es-BO" sz="2400" u="none" strike="noStrike" dirty="0">
                          <a:effectLst/>
                          <a:latin typeface="Calibri" panose="020F0502020204030204" pitchFamily="34" charset="0"/>
                        </a:rPr>
                        <a:t>LICITACION PUBLICA </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panose="020F0502020204030204" pitchFamily="34" charset="0"/>
                        </a:rPr>
                        <a:t>M</a:t>
                      </a:r>
                      <a:r>
                        <a:rPr lang="es-BO" sz="2400" b="0" i="0" u="none" strike="noStrike" baseline="0" dirty="0" smtClean="0">
                          <a:solidFill>
                            <a:srgbClr val="000000"/>
                          </a:solidFill>
                          <a:effectLst/>
                          <a:latin typeface="Calibri" panose="020F0502020204030204" pitchFamily="34" charset="0"/>
                        </a:rPr>
                        <a:t>ayor a Bs. 1,000,000,-</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a:rPr>
                        <a:t>2</a:t>
                      </a:r>
                      <a:endParaRPr lang="es-BO" sz="2400" b="0" i="0" u="none" strike="noStrike" dirty="0">
                        <a:solidFill>
                          <a:srgbClr val="000000"/>
                        </a:solidFill>
                        <a:effectLst/>
                        <a:latin typeface="Calibri"/>
                      </a:endParaRPr>
                    </a:p>
                  </a:txBody>
                  <a:tcPr marL="9525" marR="9525" marT="9525" marB="0" anchor="ctr"/>
                </a:tc>
              </a:tr>
              <a:tr h="1003687">
                <a:tc>
                  <a:txBody>
                    <a:bodyPr/>
                    <a:lstStyle/>
                    <a:p>
                      <a:pPr algn="ctr" fontAlgn="b"/>
                      <a:r>
                        <a:rPr lang="es-BO" sz="2400" u="none" strike="noStrike" dirty="0">
                          <a:effectLst/>
                          <a:latin typeface="Calibri" panose="020F0502020204030204" pitchFamily="34" charset="0"/>
                        </a:rPr>
                        <a:t>ANPE</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panose="020F0502020204030204" pitchFamily="34" charset="0"/>
                        </a:rPr>
                        <a:t>Mayor a Bs. 50,000,- hasta 1,000,000,-</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a:rPr>
                        <a:t>18</a:t>
                      </a:r>
                      <a:endParaRPr lang="es-BO" sz="2400" b="0" i="0" u="none" strike="noStrike" dirty="0">
                        <a:solidFill>
                          <a:srgbClr val="000000"/>
                        </a:solidFill>
                        <a:effectLst/>
                        <a:latin typeface="Calibri"/>
                      </a:endParaRPr>
                    </a:p>
                  </a:txBody>
                  <a:tcPr marL="9525" marR="9525" marT="9525" marB="0" anchor="ctr"/>
                </a:tc>
              </a:tr>
              <a:tr h="751838">
                <a:tc>
                  <a:txBody>
                    <a:bodyPr/>
                    <a:lstStyle/>
                    <a:p>
                      <a:pPr algn="ctr" fontAlgn="b"/>
                      <a:r>
                        <a:rPr lang="es-BO" sz="2400" u="none" strike="noStrike" dirty="0">
                          <a:effectLst/>
                          <a:latin typeface="Calibri" panose="020F0502020204030204" pitchFamily="34" charset="0"/>
                        </a:rPr>
                        <a:t>C. DIRECTA</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panose="020F0502020204030204" pitchFamily="34" charset="0"/>
                        </a:rPr>
                        <a:t>Sin límite de monto</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a:rPr>
                        <a:t>1</a:t>
                      </a:r>
                      <a:endParaRPr lang="es-BO" sz="2400" b="0" i="0" u="none" strike="noStrike" dirty="0">
                        <a:solidFill>
                          <a:srgbClr val="000000"/>
                        </a:solidFill>
                        <a:effectLst/>
                        <a:latin typeface="Calibri"/>
                      </a:endParaRPr>
                    </a:p>
                  </a:txBody>
                  <a:tcPr marL="9525" marR="9525" marT="9525" marB="0" anchor="ctr"/>
                </a:tc>
              </a:tr>
              <a:tr h="1072821">
                <a:tc>
                  <a:txBody>
                    <a:bodyPr/>
                    <a:lstStyle/>
                    <a:p>
                      <a:pPr algn="ctr" fontAlgn="b"/>
                      <a:r>
                        <a:rPr lang="es-BO" sz="2400" u="none" strike="noStrike" dirty="0" smtClean="0">
                          <a:effectLst/>
                          <a:latin typeface="Calibri" panose="020F0502020204030204" pitchFamily="34" charset="0"/>
                        </a:rPr>
                        <a:t>CONTRATACIÓN MENOR</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panose="020F0502020204030204" pitchFamily="34" charset="0"/>
                        </a:rPr>
                        <a:t>De Bs. 20,000,- hasta Bs. 50,000,-</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a:rPr>
                        <a:t>25</a:t>
                      </a:r>
                      <a:endParaRPr lang="es-BO" sz="2400" b="0" i="0" u="none" strike="noStrike" dirty="0">
                        <a:solidFill>
                          <a:srgbClr val="000000"/>
                        </a:solidFill>
                        <a:effectLst/>
                        <a:latin typeface="Calibri"/>
                      </a:endParaRPr>
                    </a:p>
                  </a:txBody>
                  <a:tcPr marL="9525" marR="9525" marT="9525" marB="0" anchor="ctr"/>
                </a:tc>
              </a:tr>
              <a:tr h="780231">
                <a:tc>
                  <a:txBody>
                    <a:bodyPr/>
                    <a:lstStyle/>
                    <a:p>
                      <a:pPr algn="ctr" fontAlgn="b"/>
                      <a:r>
                        <a:rPr lang="es-BO" sz="2400" b="0" i="0" u="none" strike="noStrike" dirty="0" smtClean="0">
                          <a:solidFill>
                            <a:srgbClr val="000000"/>
                          </a:solidFill>
                          <a:effectLst/>
                          <a:latin typeface="Calibri" panose="020F0502020204030204" pitchFamily="34" charset="0"/>
                        </a:rPr>
                        <a:t>POR EXCEPCION </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panose="020F0502020204030204" pitchFamily="34" charset="0"/>
                        </a:rPr>
                        <a:t>Sin limite</a:t>
                      </a:r>
                      <a:r>
                        <a:rPr lang="es-BO" sz="2400" b="0" i="0" u="none" strike="noStrike" baseline="0" dirty="0" smtClean="0">
                          <a:solidFill>
                            <a:srgbClr val="000000"/>
                          </a:solidFill>
                          <a:effectLst/>
                          <a:latin typeface="Calibri" panose="020F0502020204030204" pitchFamily="34" charset="0"/>
                        </a:rPr>
                        <a:t> de monto </a:t>
                      </a:r>
                      <a:endParaRPr lang="es-BO"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BO" sz="2400" b="0" i="0" u="none" strike="noStrike" dirty="0" smtClean="0">
                          <a:solidFill>
                            <a:srgbClr val="000000"/>
                          </a:solidFill>
                          <a:effectLst/>
                          <a:latin typeface="Calibri"/>
                        </a:rPr>
                        <a:t>0</a:t>
                      </a:r>
                      <a:endParaRPr lang="es-BO" sz="2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5911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39416" y="0"/>
            <a:ext cx="10566400" cy="652934"/>
          </a:xfrm>
        </p:spPr>
        <p:txBody>
          <a:bodyPr>
            <a:normAutofit/>
          </a:bodyPr>
          <a:lstStyle/>
          <a:p>
            <a:pPr algn="ctr"/>
            <a:r>
              <a:rPr lang="es-BO" sz="3200" b="1" dirty="0" smtClean="0">
                <a:latin typeface="+mn-lt"/>
              </a:rPr>
              <a:t>PROGRAMA </a:t>
            </a:r>
            <a:r>
              <a:rPr lang="es-BO" sz="3200" b="1" dirty="0" smtClean="0">
                <a:latin typeface="+mn-lt"/>
                <a:cs typeface="Arial" panose="020B0604020202020204" pitchFamily="34" charset="0"/>
              </a:rPr>
              <a:t>ANUAL</a:t>
            </a:r>
            <a:r>
              <a:rPr lang="es-BO" sz="3200" b="1" dirty="0" smtClean="0">
                <a:latin typeface="+mn-lt"/>
              </a:rPr>
              <a:t> DE CONTRATACIONES</a:t>
            </a:r>
            <a:endParaRPr lang="es-BO" sz="3200" b="1" dirty="0">
              <a:latin typeface="+mn-lt"/>
            </a:endParaRPr>
          </a:p>
        </p:txBody>
      </p:sp>
      <p:graphicFrame>
        <p:nvGraphicFramePr>
          <p:cNvPr id="4" name="3 Marcador de contenido"/>
          <p:cNvGraphicFramePr>
            <a:graphicFrameLocks noGrp="1"/>
          </p:cNvGraphicFramePr>
          <p:nvPr>
            <p:ph sz="quarter" idx="13"/>
            <p:extLst>
              <p:ext uri="{D42A27DB-BD31-4B8C-83A1-F6EECF244321}">
                <p14:modId xmlns:p14="http://schemas.microsoft.com/office/powerpoint/2010/main" val="160319997"/>
              </p:ext>
            </p:extLst>
          </p:nvPr>
        </p:nvGraphicFramePr>
        <p:xfrm>
          <a:off x="51970" y="692696"/>
          <a:ext cx="12140030" cy="6048670"/>
        </p:xfrm>
        <a:graphic>
          <a:graphicData uri="http://schemas.openxmlformats.org/drawingml/2006/table">
            <a:tbl>
              <a:tblPr firstRow="1" bandRow="1">
                <a:tableStyleId>{5C22544A-7EE6-4342-B048-85BDC9FD1C3A}</a:tableStyleId>
              </a:tblPr>
              <a:tblGrid>
                <a:gridCol w="612750"/>
                <a:gridCol w="1912345"/>
                <a:gridCol w="6485343"/>
                <a:gridCol w="1912345"/>
                <a:gridCol w="1217247"/>
              </a:tblGrid>
              <a:tr h="344620">
                <a:tc gridSpan="5">
                  <a:txBody>
                    <a:bodyPr/>
                    <a:lstStyle/>
                    <a:p>
                      <a:pPr algn="ctr" fontAlgn="b"/>
                      <a:r>
                        <a:rPr lang="es-ES" sz="1800" b="1" i="0" u="none" strike="noStrike" dirty="0">
                          <a:solidFill>
                            <a:srgbClr val="000000"/>
                          </a:solidFill>
                          <a:effectLst/>
                          <a:latin typeface="Calibri"/>
                        </a:rPr>
                        <a:t>MODALIDAD DE CONTRATACIÓN MENOR GESTIÓN 2020</a:t>
                      </a:r>
                    </a:p>
                  </a:txBody>
                  <a:tcPr marL="9525" marR="9525" marT="9525"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29650">
                <a:tc>
                  <a:txBody>
                    <a:bodyPr/>
                    <a:lstStyle/>
                    <a:p>
                      <a:pPr algn="ctr" fontAlgn="b"/>
                      <a:r>
                        <a:rPr lang="es-ES" sz="1400" b="1" i="0" u="none" strike="noStrike" dirty="0">
                          <a:solidFill>
                            <a:srgbClr val="000000"/>
                          </a:solidFill>
                          <a:effectLst/>
                          <a:latin typeface="Calibri"/>
                        </a:rPr>
                        <a:t>N°</a:t>
                      </a:r>
                    </a:p>
                  </a:txBody>
                  <a:tcPr marL="9525" marR="9525" marT="9525" marB="0" anchor="ctr"/>
                </a:tc>
                <a:tc>
                  <a:txBody>
                    <a:bodyPr/>
                    <a:lstStyle/>
                    <a:p>
                      <a:pPr algn="ctr" fontAlgn="b"/>
                      <a:r>
                        <a:rPr lang="es-ES" sz="1400" b="1" i="0" u="none" strike="noStrike" dirty="0">
                          <a:solidFill>
                            <a:srgbClr val="000000"/>
                          </a:solidFill>
                          <a:effectLst/>
                          <a:latin typeface="Calibri"/>
                        </a:rPr>
                        <a:t>TIPO DE CONTRATACIÓN </a:t>
                      </a:r>
                    </a:p>
                  </a:txBody>
                  <a:tcPr marL="9525" marR="9525" marT="9525" marB="0" anchor="ctr"/>
                </a:tc>
                <a:tc>
                  <a:txBody>
                    <a:bodyPr/>
                    <a:lstStyle/>
                    <a:p>
                      <a:pPr algn="ctr" fontAlgn="b"/>
                      <a:r>
                        <a:rPr lang="es-ES" sz="1400" b="1" i="0" u="none" strike="noStrike" dirty="0">
                          <a:solidFill>
                            <a:srgbClr val="000000"/>
                          </a:solidFill>
                          <a:effectLst/>
                          <a:latin typeface="Calibri"/>
                        </a:rPr>
                        <a:t>OBJETO DE CONTRATACIÓN </a:t>
                      </a:r>
                    </a:p>
                  </a:txBody>
                  <a:tcPr marL="9525" marR="9525" marT="9525" marB="0" anchor="ctr"/>
                </a:tc>
                <a:tc>
                  <a:txBody>
                    <a:bodyPr/>
                    <a:lstStyle/>
                    <a:p>
                      <a:pPr algn="ctr" fontAlgn="b"/>
                      <a:r>
                        <a:rPr lang="es-ES" sz="1400" b="1" i="0" u="none" strike="noStrike" dirty="0">
                          <a:solidFill>
                            <a:srgbClr val="000000"/>
                          </a:solidFill>
                          <a:effectLst/>
                          <a:latin typeface="Calibri"/>
                        </a:rPr>
                        <a:t>MES ESTIMADO INICIO </a:t>
                      </a:r>
                    </a:p>
                  </a:txBody>
                  <a:tcPr marL="9525" marR="9525" marT="9525" marB="0" anchor="ctr"/>
                </a:tc>
                <a:tc>
                  <a:txBody>
                    <a:bodyPr/>
                    <a:lstStyle/>
                    <a:p>
                      <a:pPr algn="ctr" fontAlgn="b"/>
                      <a:r>
                        <a:rPr lang="es-ES" sz="1400" b="1" i="0" u="none" strike="noStrike" dirty="0">
                          <a:solidFill>
                            <a:srgbClr val="000000"/>
                          </a:solidFill>
                          <a:effectLst/>
                          <a:latin typeface="Calibri"/>
                        </a:rPr>
                        <a:t>PRECIO REFERENCIAL </a:t>
                      </a:r>
                    </a:p>
                  </a:txBody>
                  <a:tcPr marL="9525" marR="9525" marT="9525" marB="0" anchor="ctr"/>
                </a:tc>
              </a:tr>
              <a:tr h="603663">
                <a:tc>
                  <a:txBody>
                    <a:bodyPr/>
                    <a:lstStyle/>
                    <a:p>
                      <a:pPr algn="ctr" fontAlgn="b"/>
                      <a:r>
                        <a:rPr lang="es-ES" sz="1600" b="0" i="0" u="none" strike="noStrike" dirty="0">
                          <a:solidFill>
                            <a:srgbClr val="000000"/>
                          </a:solidFill>
                          <a:effectLst/>
                          <a:latin typeface="Calibri"/>
                        </a:rPr>
                        <a:t>1</a:t>
                      </a:r>
                    </a:p>
                  </a:txBody>
                  <a:tcPr marL="9525" marR="9525" marT="9525" marB="0" anchor="ctr"/>
                </a:tc>
                <a:tc>
                  <a:txBody>
                    <a:bodyPr/>
                    <a:lstStyle/>
                    <a:p>
                      <a:pPr algn="ctr" fontAlgn="b"/>
                      <a:r>
                        <a:rPr lang="es-ES" sz="1600" b="0" i="0" u="none" strike="noStrike" dirty="0">
                          <a:solidFill>
                            <a:srgbClr val="000000"/>
                          </a:solidFill>
                          <a:effectLst/>
                          <a:latin typeface="Calibri"/>
                        </a:rPr>
                        <a:t>CONSULTORIA</a:t>
                      </a:r>
                    </a:p>
                  </a:txBody>
                  <a:tcPr marL="9525" marR="9525" marT="9525" marB="0" anchor="ctr"/>
                </a:tc>
                <a:tc>
                  <a:txBody>
                    <a:bodyPr/>
                    <a:lstStyle/>
                    <a:p>
                      <a:pPr algn="ctr" fontAlgn="b"/>
                      <a:r>
                        <a:rPr lang="es-ES" sz="1600" b="0" i="0" u="none" strike="noStrike" dirty="0">
                          <a:solidFill>
                            <a:srgbClr val="000000"/>
                          </a:solidFill>
                          <a:effectLst/>
                          <a:latin typeface="Calibri"/>
                        </a:rPr>
                        <a:t>CONTRATACIÓN DE UNA CONSULTORA PARA EL ASESORAMIENTO EN SEGUROS GESTION 2020</a:t>
                      </a:r>
                    </a:p>
                  </a:txBody>
                  <a:tcPr marL="9525" marR="9525" marT="9525" marB="0" anchor="ctr"/>
                </a:tc>
                <a:tc>
                  <a:txBody>
                    <a:bodyPr/>
                    <a:lstStyle/>
                    <a:p>
                      <a:pPr algn="ctr" fontAlgn="b"/>
                      <a:r>
                        <a:rPr lang="es-ES" sz="1600" b="0" i="0" u="none" strike="noStrike" dirty="0">
                          <a:solidFill>
                            <a:srgbClr val="000000"/>
                          </a:solidFill>
                          <a:effectLst/>
                          <a:latin typeface="Calibri"/>
                        </a:rPr>
                        <a:t>ENERO </a:t>
                      </a:r>
                    </a:p>
                  </a:txBody>
                  <a:tcPr marL="9525" marR="9525" marT="9525" marB="0" anchor="ctr"/>
                </a:tc>
                <a:tc>
                  <a:txBody>
                    <a:bodyPr/>
                    <a:lstStyle/>
                    <a:p>
                      <a:pPr algn="ctr" fontAlgn="b"/>
                      <a:r>
                        <a:rPr lang="es-ES" sz="1600" b="0" i="0" u="none" strike="noStrike" dirty="0">
                          <a:solidFill>
                            <a:srgbClr val="000000"/>
                          </a:solidFill>
                          <a:effectLst/>
                          <a:latin typeface="Calibri"/>
                        </a:rPr>
                        <a:t>45.000,00</a:t>
                      </a:r>
                    </a:p>
                  </a:txBody>
                  <a:tcPr marL="9525" marR="9525" marT="9525" marB="0" anchor="ctr"/>
                </a:tc>
              </a:tr>
              <a:tr h="605060">
                <a:tc>
                  <a:txBody>
                    <a:bodyPr/>
                    <a:lstStyle/>
                    <a:p>
                      <a:pPr algn="ctr" fontAlgn="b"/>
                      <a:r>
                        <a:rPr lang="es-ES" sz="1600" b="0" i="0" u="none" strike="noStrike">
                          <a:solidFill>
                            <a:srgbClr val="000000"/>
                          </a:solidFill>
                          <a:effectLst/>
                          <a:latin typeface="Calibri"/>
                        </a:rPr>
                        <a:t>2</a:t>
                      </a:r>
                    </a:p>
                  </a:txBody>
                  <a:tcPr marL="9525" marR="9525" marT="9525" marB="0" anchor="ctr"/>
                </a:tc>
                <a:tc>
                  <a:txBody>
                    <a:bodyPr/>
                    <a:lstStyle/>
                    <a:p>
                      <a:pPr algn="ctr" fontAlgn="b"/>
                      <a:r>
                        <a:rPr lang="es-ES" sz="1600" b="0" i="0" u="none" strike="noStrike" dirty="0">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CONTRATACIÓN DE AGENCIA DE VIAJES PARA LA PROVISIÓN DE PASAJES AEREOS RUTAS NACIONALES PARA LA EMPRESA MISICUNI GESTIÓN 2020</a:t>
                      </a:r>
                    </a:p>
                  </a:txBody>
                  <a:tcPr marL="9525" marR="9525" marT="9525" marB="0" anchor="ctr"/>
                </a:tc>
                <a:tc>
                  <a:txBody>
                    <a:bodyPr/>
                    <a:lstStyle/>
                    <a:p>
                      <a:pPr algn="ctr" fontAlgn="b"/>
                      <a:r>
                        <a:rPr lang="es-ES" sz="1600" b="0" i="0" u="none" strike="noStrike" dirty="0">
                          <a:solidFill>
                            <a:srgbClr val="000000"/>
                          </a:solidFill>
                          <a:effectLst/>
                          <a:latin typeface="Calibri"/>
                        </a:rPr>
                        <a:t>ENERO </a:t>
                      </a:r>
                    </a:p>
                  </a:txBody>
                  <a:tcPr marL="9525" marR="9525" marT="9525" marB="0" anchor="ctr"/>
                </a:tc>
                <a:tc>
                  <a:txBody>
                    <a:bodyPr/>
                    <a:lstStyle/>
                    <a:p>
                      <a:pPr algn="ctr" fontAlgn="b"/>
                      <a:r>
                        <a:rPr lang="es-ES" sz="1600" b="0" i="0" u="none" strike="noStrike" dirty="0">
                          <a:solidFill>
                            <a:srgbClr val="000000"/>
                          </a:solidFill>
                          <a:effectLst/>
                          <a:latin typeface="Calibri"/>
                        </a:rPr>
                        <a:t>49.600,00</a:t>
                      </a:r>
                    </a:p>
                  </a:txBody>
                  <a:tcPr marL="9525" marR="9525" marT="9525" marB="0" anchor="ctr"/>
                </a:tc>
              </a:tr>
              <a:tr h="307613">
                <a:tc>
                  <a:txBody>
                    <a:bodyPr/>
                    <a:lstStyle/>
                    <a:p>
                      <a:pPr algn="ctr" fontAlgn="b"/>
                      <a:r>
                        <a:rPr lang="es-ES" sz="1600" b="0" i="0" u="none" strike="noStrike">
                          <a:solidFill>
                            <a:srgbClr val="000000"/>
                          </a:solidFill>
                          <a:effectLst/>
                          <a:latin typeface="Calibri"/>
                        </a:rPr>
                        <a:t>3</a:t>
                      </a:r>
                    </a:p>
                  </a:txBody>
                  <a:tcPr marL="9525" marR="9525" marT="9525" marB="0" anchor="ctr"/>
                </a:tc>
                <a:tc>
                  <a:txBody>
                    <a:bodyPr/>
                    <a:lstStyle/>
                    <a:p>
                      <a:pPr algn="ctr" fontAlgn="b"/>
                      <a:r>
                        <a:rPr lang="es-ES" sz="1600" b="0" i="0" u="none" strike="noStrike">
                          <a:solidFill>
                            <a:srgbClr val="000000"/>
                          </a:solidFill>
                          <a:effectLst/>
                          <a:latin typeface="Calibri"/>
                        </a:rPr>
                        <a:t>CONSULTORIA</a:t>
                      </a:r>
                    </a:p>
                  </a:txBody>
                  <a:tcPr marL="9525" marR="9525" marT="9525" marB="0" anchor="ctr"/>
                </a:tc>
                <a:tc>
                  <a:txBody>
                    <a:bodyPr/>
                    <a:lstStyle/>
                    <a:p>
                      <a:pPr algn="ctr" fontAlgn="b"/>
                      <a:r>
                        <a:rPr lang="es-ES" sz="1600" b="0" i="0" u="none" strike="noStrike" dirty="0">
                          <a:solidFill>
                            <a:srgbClr val="000000"/>
                          </a:solidFill>
                          <a:effectLst/>
                          <a:latin typeface="Calibri"/>
                        </a:rPr>
                        <a:t>CONSULTOR INDIVIDUAL DE LINEA PROFESIONAL AUDITOR </a:t>
                      </a:r>
                    </a:p>
                  </a:txBody>
                  <a:tcPr marL="9525" marR="9525" marT="9525" marB="0" anchor="ctr"/>
                </a:tc>
                <a:tc>
                  <a:txBody>
                    <a:bodyPr/>
                    <a:lstStyle/>
                    <a:p>
                      <a:pPr algn="ctr" fontAlgn="b"/>
                      <a:r>
                        <a:rPr lang="es-ES" sz="1600" b="0" i="0" u="none" strike="noStrike" dirty="0">
                          <a:solidFill>
                            <a:srgbClr val="000000"/>
                          </a:solidFill>
                          <a:effectLst/>
                          <a:latin typeface="Calibri"/>
                        </a:rPr>
                        <a:t>ENERO </a:t>
                      </a:r>
                    </a:p>
                  </a:txBody>
                  <a:tcPr marL="9525" marR="9525" marT="9525" marB="0" anchor="ctr"/>
                </a:tc>
                <a:tc>
                  <a:txBody>
                    <a:bodyPr/>
                    <a:lstStyle/>
                    <a:p>
                      <a:pPr algn="ctr" fontAlgn="b"/>
                      <a:r>
                        <a:rPr lang="es-ES" sz="1600" b="0" i="0" u="none" strike="noStrike" dirty="0">
                          <a:solidFill>
                            <a:srgbClr val="000000"/>
                          </a:solidFill>
                          <a:effectLst/>
                          <a:latin typeface="Calibri"/>
                        </a:rPr>
                        <a:t>33.645,00</a:t>
                      </a:r>
                    </a:p>
                  </a:txBody>
                  <a:tcPr marL="9525" marR="9525" marT="9525" marB="0" anchor="ctr"/>
                </a:tc>
              </a:tr>
              <a:tr h="307613">
                <a:tc>
                  <a:txBody>
                    <a:bodyPr/>
                    <a:lstStyle/>
                    <a:p>
                      <a:pPr algn="ctr" fontAlgn="b"/>
                      <a:r>
                        <a:rPr lang="es-ES" sz="1600" b="0" i="0" u="none" strike="noStrike">
                          <a:solidFill>
                            <a:srgbClr val="000000"/>
                          </a:solidFill>
                          <a:effectLst/>
                          <a:latin typeface="Calibri"/>
                        </a:rPr>
                        <a:t>4</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CONFECCIÓN DE ROPA DE TRABAJO AREA ADMINISTRATIVA </a:t>
                      </a:r>
                    </a:p>
                  </a:txBody>
                  <a:tcPr marL="9525" marR="9525" marT="9525" marB="0" anchor="ctr"/>
                </a:tc>
                <a:tc>
                  <a:txBody>
                    <a:bodyPr/>
                    <a:lstStyle/>
                    <a:p>
                      <a:pPr algn="ctr" fontAlgn="b"/>
                      <a:r>
                        <a:rPr lang="es-ES" sz="1600" b="0" i="0" u="none" strike="noStrike">
                          <a:solidFill>
                            <a:srgbClr val="000000"/>
                          </a:solidFill>
                          <a:effectLst/>
                          <a:latin typeface="Calibri"/>
                        </a:rPr>
                        <a:t>ENERO </a:t>
                      </a:r>
                    </a:p>
                  </a:txBody>
                  <a:tcPr marL="9525" marR="9525" marT="9525" marB="0" anchor="ctr"/>
                </a:tc>
                <a:tc>
                  <a:txBody>
                    <a:bodyPr/>
                    <a:lstStyle/>
                    <a:p>
                      <a:pPr algn="ctr" fontAlgn="b"/>
                      <a:r>
                        <a:rPr lang="es-ES" sz="1600" b="0" i="0" u="none" strike="noStrike" dirty="0">
                          <a:solidFill>
                            <a:srgbClr val="000000"/>
                          </a:solidFill>
                          <a:effectLst/>
                          <a:latin typeface="Calibri"/>
                        </a:rPr>
                        <a:t>38.000,00</a:t>
                      </a:r>
                    </a:p>
                  </a:txBody>
                  <a:tcPr marL="9525" marR="9525" marT="9525" marB="0" anchor="ctr"/>
                </a:tc>
              </a:tr>
              <a:tr h="307613">
                <a:tc>
                  <a:txBody>
                    <a:bodyPr/>
                    <a:lstStyle/>
                    <a:p>
                      <a:pPr algn="ctr" fontAlgn="b"/>
                      <a:r>
                        <a:rPr lang="es-ES" sz="1600" b="0" i="0" u="none" strike="noStrike">
                          <a:solidFill>
                            <a:srgbClr val="000000"/>
                          </a:solidFill>
                          <a:effectLst/>
                          <a:latin typeface="Calibri"/>
                        </a:rPr>
                        <a:t>5</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COMPRA DE CAMARA DE NAS DE RED PARA BACKUPS DE DATOS </a:t>
                      </a:r>
                    </a:p>
                  </a:txBody>
                  <a:tcPr marL="9525" marR="9525" marT="9525" marB="0" anchor="ctr"/>
                </a:tc>
                <a:tc>
                  <a:txBody>
                    <a:bodyPr/>
                    <a:lstStyle/>
                    <a:p>
                      <a:pPr algn="ctr" fontAlgn="b"/>
                      <a:r>
                        <a:rPr lang="es-ES" sz="1600" b="0" i="0" u="none" strike="noStrike" dirty="0">
                          <a:solidFill>
                            <a:srgbClr val="000000"/>
                          </a:solidFill>
                          <a:effectLst/>
                          <a:latin typeface="Calibri"/>
                        </a:rPr>
                        <a:t>FEBRERO </a:t>
                      </a:r>
                    </a:p>
                  </a:txBody>
                  <a:tcPr marL="9525" marR="9525" marT="9525" marB="0" anchor="ctr"/>
                </a:tc>
                <a:tc>
                  <a:txBody>
                    <a:bodyPr/>
                    <a:lstStyle/>
                    <a:p>
                      <a:pPr algn="ctr" fontAlgn="b"/>
                      <a:r>
                        <a:rPr lang="es-ES" sz="1600" b="0" i="0" u="none" strike="noStrike" dirty="0">
                          <a:solidFill>
                            <a:srgbClr val="000000"/>
                          </a:solidFill>
                          <a:effectLst/>
                          <a:latin typeface="Calibri"/>
                        </a:rPr>
                        <a:t>21.000,00</a:t>
                      </a:r>
                    </a:p>
                  </a:txBody>
                  <a:tcPr marL="9525" marR="9525" marT="9525" marB="0" anchor="ctr"/>
                </a:tc>
              </a:tr>
              <a:tr h="307613">
                <a:tc>
                  <a:txBody>
                    <a:bodyPr/>
                    <a:lstStyle/>
                    <a:p>
                      <a:pPr algn="ctr" fontAlgn="b"/>
                      <a:r>
                        <a:rPr lang="es-ES" sz="1600" b="0" i="0" u="none" strike="noStrike">
                          <a:solidFill>
                            <a:srgbClr val="000000"/>
                          </a:solidFill>
                          <a:effectLst/>
                          <a:latin typeface="Calibri"/>
                        </a:rPr>
                        <a:t>6</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DOTACIÓN DE ROPA DE TRABAJO AL PERSONAL AREA PROYECTOS </a:t>
                      </a:r>
                    </a:p>
                  </a:txBody>
                  <a:tcPr marL="9525" marR="9525" marT="9525" marB="0" anchor="ctr"/>
                </a:tc>
                <a:tc>
                  <a:txBody>
                    <a:bodyPr/>
                    <a:lstStyle/>
                    <a:p>
                      <a:pPr algn="ctr" fontAlgn="b"/>
                      <a:r>
                        <a:rPr lang="es-ES" sz="1600" b="0" i="0" u="none" strike="noStrike" dirty="0">
                          <a:solidFill>
                            <a:srgbClr val="000000"/>
                          </a:solidFill>
                          <a:effectLst/>
                          <a:latin typeface="Calibri"/>
                        </a:rPr>
                        <a:t>FEBRERO </a:t>
                      </a:r>
                    </a:p>
                  </a:txBody>
                  <a:tcPr marL="9525" marR="9525" marT="9525" marB="0" anchor="ctr"/>
                </a:tc>
                <a:tc>
                  <a:txBody>
                    <a:bodyPr/>
                    <a:lstStyle/>
                    <a:p>
                      <a:pPr algn="ctr" fontAlgn="b"/>
                      <a:r>
                        <a:rPr lang="es-ES" sz="1600" b="0" i="0" u="none" strike="noStrike" dirty="0">
                          <a:solidFill>
                            <a:srgbClr val="000000"/>
                          </a:solidFill>
                          <a:effectLst/>
                          <a:latin typeface="Calibri"/>
                        </a:rPr>
                        <a:t>44.920,00</a:t>
                      </a:r>
                    </a:p>
                  </a:txBody>
                  <a:tcPr marL="9525" marR="9525" marT="9525" marB="0" anchor="ctr"/>
                </a:tc>
              </a:tr>
              <a:tr h="307613">
                <a:tc>
                  <a:txBody>
                    <a:bodyPr/>
                    <a:lstStyle/>
                    <a:p>
                      <a:pPr algn="ctr" fontAlgn="b"/>
                      <a:r>
                        <a:rPr lang="es-ES" sz="1600" b="0" i="0" u="none" strike="noStrike">
                          <a:solidFill>
                            <a:srgbClr val="000000"/>
                          </a:solidFill>
                          <a:effectLst/>
                          <a:latin typeface="Calibri"/>
                        </a:rPr>
                        <a:t>7</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CONTRATACIÓN TALLER DE MANTENIMIENTO DE VEHÍCULOS </a:t>
                      </a:r>
                    </a:p>
                  </a:txBody>
                  <a:tcPr marL="9525" marR="9525" marT="9525" marB="0" anchor="ctr"/>
                </a:tc>
                <a:tc>
                  <a:txBody>
                    <a:bodyPr/>
                    <a:lstStyle/>
                    <a:p>
                      <a:pPr algn="ctr" fontAlgn="b"/>
                      <a:r>
                        <a:rPr lang="es-ES" sz="1600" b="0" i="0" u="none" strike="noStrike" dirty="0">
                          <a:solidFill>
                            <a:srgbClr val="000000"/>
                          </a:solidFill>
                          <a:effectLst/>
                          <a:latin typeface="Calibri"/>
                        </a:rPr>
                        <a:t>FEBRERO </a:t>
                      </a:r>
                    </a:p>
                  </a:txBody>
                  <a:tcPr marL="9525" marR="9525" marT="9525" marB="0" anchor="ctr"/>
                </a:tc>
                <a:tc>
                  <a:txBody>
                    <a:bodyPr/>
                    <a:lstStyle/>
                    <a:p>
                      <a:pPr algn="ctr" fontAlgn="b"/>
                      <a:r>
                        <a:rPr lang="es-ES" sz="1600" b="0" i="0" u="none" strike="noStrike" dirty="0">
                          <a:solidFill>
                            <a:srgbClr val="000000"/>
                          </a:solidFill>
                          <a:effectLst/>
                          <a:latin typeface="Calibri"/>
                        </a:rPr>
                        <a:t>45.000,00</a:t>
                      </a:r>
                    </a:p>
                  </a:txBody>
                  <a:tcPr marL="9525" marR="9525" marT="9525" marB="0" anchor="ctr"/>
                </a:tc>
              </a:tr>
              <a:tr h="307613">
                <a:tc>
                  <a:txBody>
                    <a:bodyPr/>
                    <a:lstStyle/>
                    <a:p>
                      <a:pPr algn="ctr" fontAlgn="b"/>
                      <a:r>
                        <a:rPr lang="es-ES" sz="1600" b="0" i="0" u="none" strike="noStrike">
                          <a:solidFill>
                            <a:srgbClr val="000000"/>
                          </a:solidFill>
                          <a:effectLst/>
                          <a:latin typeface="Calibri"/>
                        </a:rPr>
                        <a:t>8</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IMPRESORA MULTIFUNCIONAL DE ALTO TRAFICO </a:t>
                      </a:r>
                    </a:p>
                  </a:txBody>
                  <a:tcPr marL="9525" marR="9525" marT="9525" marB="0" anchor="ctr"/>
                </a:tc>
                <a:tc>
                  <a:txBody>
                    <a:bodyPr/>
                    <a:lstStyle/>
                    <a:p>
                      <a:pPr algn="ctr" fontAlgn="b"/>
                      <a:r>
                        <a:rPr lang="es-ES" sz="1600" b="0" i="0" u="none" strike="noStrike" dirty="0">
                          <a:solidFill>
                            <a:srgbClr val="000000"/>
                          </a:solidFill>
                          <a:effectLst/>
                          <a:latin typeface="Calibri"/>
                        </a:rPr>
                        <a:t>FEBRERO </a:t>
                      </a:r>
                    </a:p>
                  </a:txBody>
                  <a:tcPr marL="9525" marR="9525" marT="9525" marB="0" anchor="ctr"/>
                </a:tc>
                <a:tc>
                  <a:txBody>
                    <a:bodyPr/>
                    <a:lstStyle/>
                    <a:p>
                      <a:pPr algn="ctr" fontAlgn="b"/>
                      <a:r>
                        <a:rPr lang="es-ES" sz="1600" b="0" i="0" u="none" strike="noStrike" dirty="0">
                          <a:solidFill>
                            <a:srgbClr val="000000"/>
                          </a:solidFill>
                          <a:effectLst/>
                          <a:latin typeface="Calibri"/>
                        </a:rPr>
                        <a:t>44.000,00</a:t>
                      </a:r>
                    </a:p>
                  </a:txBody>
                  <a:tcPr marL="9525" marR="9525" marT="9525" marB="0" anchor="ctr"/>
                </a:tc>
              </a:tr>
              <a:tr h="603663">
                <a:tc>
                  <a:txBody>
                    <a:bodyPr/>
                    <a:lstStyle/>
                    <a:p>
                      <a:pPr algn="ctr" fontAlgn="b"/>
                      <a:r>
                        <a:rPr lang="es-ES" sz="1600" b="0" i="0" u="none" strike="noStrike">
                          <a:solidFill>
                            <a:srgbClr val="000000"/>
                          </a:solidFill>
                          <a:effectLst/>
                          <a:latin typeface="Calibri"/>
                        </a:rPr>
                        <a:t>9</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CALEFONES CON PANELES SOLARES EN CAMPAMENTO DEFINITIVO </a:t>
                      </a:r>
                    </a:p>
                  </a:txBody>
                  <a:tcPr marL="9525" marR="9525" marT="9525" marB="0" anchor="ctr"/>
                </a:tc>
                <a:tc>
                  <a:txBody>
                    <a:bodyPr/>
                    <a:lstStyle/>
                    <a:p>
                      <a:pPr algn="ctr" fontAlgn="b"/>
                      <a:r>
                        <a:rPr lang="es-ES" sz="1600" b="0" i="0" u="none" strike="noStrike" dirty="0">
                          <a:solidFill>
                            <a:srgbClr val="000000"/>
                          </a:solidFill>
                          <a:effectLst/>
                          <a:latin typeface="Calibri"/>
                        </a:rPr>
                        <a:t>MARZO</a:t>
                      </a:r>
                    </a:p>
                  </a:txBody>
                  <a:tcPr marL="9525" marR="9525" marT="9525" marB="0" anchor="ctr"/>
                </a:tc>
                <a:tc>
                  <a:txBody>
                    <a:bodyPr/>
                    <a:lstStyle/>
                    <a:p>
                      <a:pPr algn="ctr" fontAlgn="b"/>
                      <a:r>
                        <a:rPr lang="es-ES" sz="1600" b="0" i="0" u="none" strike="noStrike" dirty="0">
                          <a:solidFill>
                            <a:srgbClr val="000000"/>
                          </a:solidFill>
                          <a:effectLst/>
                          <a:latin typeface="Calibri"/>
                        </a:rPr>
                        <a:t>21.000,00</a:t>
                      </a:r>
                    </a:p>
                  </a:txBody>
                  <a:tcPr marL="9525" marR="9525" marT="9525" marB="0" anchor="ctr"/>
                </a:tc>
              </a:tr>
              <a:tr h="603663">
                <a:tc>
                  <a:txBody>
                    <a:bodyPr/>
                    <a:lstStyle/>
                    <a:p>
                      <a:pPr algn="ctr" fontAlgn="b"/>
                      <a:r>
                        <a:rPr lang="es-ES" sz="1600" b="0" i="0" u="none" strike="noStrike">
                          <a:solidFill>
                            <a:srgbClr val="000000"/>
                          </a:solidFill>
                          <a:effectLst/>
                          <a:latin typeface="Calibri"/>
                        </a:rPr>
                        <a:t>10</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E INSTALACIÓN DE EQUIPOS DE MEDICIÓN Y CONTROL DE LA EMPRESA MISICUNI </a:t>
                      </a:r>
                    </a:p>
                  </a:txBody>
                  <a:tcPr marL="9525" marR="9525" marT="9525" marB="0" anchor="ctr"/>
                </a:tc>
                <a:tc>
                  <a:txBody>
                    <a:bodyPr/>
                    <a:lstStyle/>
                    <a:p>
                      <a:pPr algn="ctr" fontAlgn="b"/>
                      <a:r>
                        <a:rPr lang="es-ES" sz="1600" b="0" i="0" u="none" strike="noStrike">
                          <a:solidFill>
                            <a:srgbClr val="000000"/>
                          </a:solidFill>
                          <a:effectLst/>
                          <a:latin typeface="Calibri"/>
                        </a:rPr>
                        <a:t>MARZO</a:t>
                      </a:r>
                    </a:p>
                  </a:txBody>
                  <a:tcPr marL="9525" marR="9525" marT="9525" marB="0" anchor="ctr"/>
                </a:tc>
                <a:tc>
                  <a:txBody>
                    <a:bodyPr/>
                    <a:lstStyle/>
                    <a:p>
                      <a:pPr algn="ctr" fontAlgn="b"/>
                      <a:r>
                        <a:rPr lang="es-ES" sz="1600" b="0" i="0" u="none" strike="noStrike" dirty="0">
                          <a:solidFill>
                            <a:srgbClr val="000000"/>
                          </a:solidFill>
                          <a:effectLst/>
                          <a:latin typeface="Calibri"/>
                        </a:rPr>
                        <a:t>20.000,00</a:t>
                      </a:r>
                    </a:p>
                  </a:txBody>
                  <a:tcPr marL="9525" marR="9525" marT="9525" marB="0" anchor="ctr"/>
                </a:tc>
              </a:tr>
              <a:tr h="605060">
                <a:tc>
                  <a:txBody>
                    <a:bodyPr/>
                    <a:lstStyle/>
                    <a:p>
                      <a:pPr algn="ctr" fontAlgn="b"/>
                      <a:r>
                        <a:rPr lang="es-ES" sz="1600" b="0" i="0" u="none" strike="noStrike">
                          <a:solidFill>
                            <a:srgbClr val="000000"/>
                          </a:solidFill>
                          <a:effectLst/>
                          <a:latin typeface="Calibri"/>
                        </a:rPr>
                        <a:t>11</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DE MAQUINARIA Y EQUIPO PESADO PARA EL MANTENIMIENTO DE CAMINOS Y ACCESORIOS A LA PTAP JOVE RANCHO </a:t>
                      </a:r>
                    </a:p>
                  </a:txBody>
                  <a:tcPr marL="9525" marR="9525" marT="9525" marB="0" anchor="ctr"/>
                </a:tc>
                <a:tc>
                  <a:txBody>
                    <a:bodyPr/>
                    <a:lstStyle/>
                    <a:p>
                      <a:pPr algn="ctr" fontAlgn="b"/>
                      <a:r>
                        <a:rPr lang="es-ES" sz="1600" b="0" i="0" u="none" strike="noStrike" dirty="0">
                          <a:solidFill>
                            <a:srgbClr val="000000"/>
                          </a:solidFill>
                          <a:effectLst/>
                          <a:latin typeface="Calibri"/>
                        </a:rPr>
                        <a:t>MARZO</a:t>
                      </a:r>
                    </a:p>
                  </a:txBody>
                  <a:tcPr marL="9525" marR="9525" marT="9525" marB="0" anchor="ctr"/>
                </a:tc>
                <a:tc>
                  <a:txBody>
                    <a:bodyPr/>
                    <a:lstStyle/>
                    <a:p>
                      <a:pPr algn="ctr" fontAlgn="b"/>
                      <a:r>
                        <a:rPr lang="es-ES" sz="1600" b="0" i="0" u="none" strike="noStrike" dirty="0">
                          <a:solidFill>
                            <a:srgbClr val="000000"/>
                          </a:solidFill>
                          <a:effectLst/>
                          <a:latin typeface="Calibri"/>
                        </a:rPr>
                        <a:t>35.000,00</a:t>
                      </a:r>
                    </a:p>
                  </a:txBody>
                  <a:tcPr marL="9525" marR="9525" marT="9525" marB="0" anchor="ctr"/>
                </a:tc>
              </a:tr>
              <a:tr h="307613">
                <a:tc>
                  <a:txBody>
                    <a:bodyPr/>
                    <a:lstStyle/>
                    <a:p>
                      <a:pPr algn="ctr" fontAlgn="b"/>
                      <a:r>
                        <a:rPr lang="es-ES" sz="1600" b="0" i="0" u="none" strike="noStrike">
                          <a:solidFill>
                            <a:srgbClr val="000000"/>
                          </a:solidFill>
                          <a:effectLst/>
                          <a:latin typeface="Calibri"/>
                        </a:rPr>
                        <a:t>12</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BALANZA ANALITICA </a:t>
                      </a:r>
                    </a:p>
                  </a:txBody>
                  <a:tcPr marL="9525" marR="9525" marT="9525" marB="0" anchor="ctr"/>
                </a:tc>
                <a:tc>
                  <a:txBody>
                    <a:bodyPr/>
                    <a:lstStyle/>
                    <a:p>
                      <a:pPr algn="ctr" fontAlgn="b"/>
                      <a:r>
                        <a:rPr lang="es-ES" sz="1600" b="0" i="0" u="none" strike="noStrike" dirty="0">
                          <a:solidFill>
                            <a:srgbClr val="000000"/>
                          </a:solidFill>
                          <a:effectLst/>
                          <a:latin typeface="Calibri"/>
                        </a:rPr>
                        <a:t>ABRIL </a:t>
                      </a:r>
                    </a:p>
                  </a:txBody>
                  <a:tcPr marL="9525" marR="9525" marT="9525" marB="0" anchor="ctr"/>
                </a:tc>
                <a:tc>
                  <a:txBody>
                    <a:bodyPr/>
                    <a:lstStyle/>
                    <a:p>
                      <a:pPr algn="ctr" fontAlgn="b"/>
                      <a:r>
                        <a:rPr lang="es-ES" sz="1600" b="0" i="0" u="none" strike="noStrike" dirty="0">
                          <a:solidFill>
                            <a:srgbClr val="000000"/>
                          </a:solidFill>
                          <a:effectLst/>
                          <a:latin typeface="Calibri"/>
                        </a:rPr>
                        <a:t>28.000,00</a:t>
                      </a:r>
                    </a:p>
                  </a:txBody>
                  <a:tcPr marL="9525" marR="9525" marT="9525" marB="0" anchor="ctr"/>
                </a:tc>
              </a:tr>
            </a:tbl>
          </a:graphicData>
        </a:graphic>
      </p:graphicFrame>
    </p:spTree>
    <p:extLst>
      <p:ext uri="{BB962C8B-B14F-4D97-AF65-F5344CB8AC3E}">
        <p14:creationId xmlns:p14="http://schemas.microsoft.com/office/powerpoint/2010/main" val="37817558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sz="quarter" idx="13"/>
            <p:extLst>
              <p:ext uri="{D42A27DB-BD31-4B8C-83A1-F6EECF244321}">
                <p14:modId xmlns:p14="http://schemas.microsoft.com/office/powerpoint/2010/main" val="777677026"/>
              </p:ext>
            </p:extLst>
          </p:nvPr>
        </p:nvGraphicFramePr>
        <p:xfrm>
          <a:off x="34798" y="0"/>
          <a:ext cx="11934552" cy="6674969"/>
        </p:xfrm>
        <a:graphic>
          <a:graphicData uri="http://schemas.openxmlformats.org/drawingml/2006/table">
            <a:tbl>
              <a:tblPr firstRow="1" bandRow="1">
                <a:tableStyleId>{5C22544A-7EE6-4342-B048-85BDC9FD1C3A}</a:tableStyleId>
              </a:tblPr>
              <a:tblGrid>
                <a:gridCol w="599384"/>
                <a:gridCol w="1870629"/>
                <a:gridCol w="6343872"/>
                <a:gridCol w="1870629"/>
                <a:gridCol w="1250038"/>
              </a:tblGrid>
              <a:tr h="368678">
                <a:tc gridSpan="5">
                  <a:txBody>
                    <a:bodyPr/>
                    <a:lstStyle/>
                    <a:p>
                      <a:pPr algn="ctr" fontAlgn="b"/>
                      <a:r>
                        <a:rPr lang="es-ES" sz="1800" b="1" i="0" u="none" strike="noStrike" dirty="0">
                          <a:solidFill>
                            <a:srgbClr val="000000"/>
                          </a:solidFill>
                          <a:effectLst/>
                          <a:latin typeface="Calibri"/>
                        </a:rPr>
                        <a:t>MODALIDAD DE CONTRATACIÓN MENOR GESTIÓN 2020</a:t>
                      </a:r>
                    </a:p>
                  </a:txBody>
                  <a:tcPr marL="9525" marR="9525" marT="9525"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80002">
                <a:tc>
                  <a:txBody>
                    <a:bodyPr/>
                    <a:lstStyle/>
                    <a:p>
                      <a:pPr algn="ctr" fontAlgn="b"/>
                      <a:r>
                        <a:rPr lang="es-ES" sz="1400" b="1" i="0" u="none" strike="noStrike" dirty="0">
                          <a:solidFill>
                            <a:srgbClr val="000000"/>
                          </a:solidFill>
                          <a:effectLst/>
                          <a:latin typeface="Calibri"/>
                        </a:rPr>
                        <a:t>N°</a:t>
                      </a:r>
                    </a:p>
                  </a:txBody>
                  <a:tcPr marL="9525" marR="9525" marT="9525" marB="0" anchor="ctr"/>
                </a:tc>
                <a:tc>
                  <a:txBody>
                    <a:bodyPr/>
                    <a:lstStyle/>
                    <a:p>
                      <a:pPr algn="ctr" fontAlgn="b"/>
                      <a:r>
                        <a:rPr lang="es-ES" sz="1400" b="1" i="0" u="none" strike="noStrike" dirty="0">
                          <a:solidFill>
                            <a:srgbClr val="000000"/>
                          </a:solidFill>
                          <a:effectLst/>
                          <a:latin typeface="Calibri"/>
                        </a:rPr>
                        <a:t>TIPO DE CONTRATACIÓN </a:t>
                      </a:r>
                    </a:p>
                  </a:txBody>
                  <a:tcPr marL="9525" marR="9525" marT="9525" marB="0" anchor="ctr"/>
                </a:tc>
                <a:tc>
                  <a:txBody>
                    <a:bodyPr/>
                    <a:lstStyle/>
                    <a:p>
                      <a:pPr algn="ctr" fontAlgn="b"/>
                      <a:r>
                        <a:rPr lang="es-ES" sz="1400" b="1" i="0" u="none" strike="noStrike" dirty="0">
                          <a:solidFill>
                            <a:srgbClr val="000000"/>
                          </a:solidFill>
                          <a:effectLst/>
                          <a:latin typeface="Calibri"/>
                        </a:rPr>
                        <a:t>OBJETO DE CONTRATACIÓN </a:t>
                      </a:r>
                    </a:p>
                  </a:txBody>
                  <a:tcPr marL="9525" marR="9525" marT="9525" marB="0" anchor="ctr"/>
                </a:tc>
                <a:tc>
                  <a:txBody>
                    <a:bodyPr/>
                    <a:lstStyle/>
                    <a:p>
                      <a:pPr algn="ctr" fontAlgn="b"/>
                      <a:r>
                        <a:rPr lang="es-ES" sz="1400" b="1" i="0" u="none" strike="noStrike" dirty="0">
                          <a:solidFill>
                            <a:srgbClr val="000000"/>
                          </a:solidFill>
                          <a:effectLst/>
                          <a:latin typeface="Calibri"/>
                        </a:rPr>
                        <a:t>MES ESTIMADO INICIO </a:t>
                      </a:r>
                    </a:p>
                  </a:txBody>
                  <a:tcPr marL="9525" marR="9525" marT="9525" marB="0" anchor="ctr"/>
                </a:tc>
                <a:tc>
                  <a:txBody>
                    <a:bodyPr/>
                    <a:lstStyle/>
                    <a:p>
                      <a:pPr algn="ctr" fontAlgn="b"/>
                      <a:r>
                        <a:rPr lang="es-ES" sz="1400" b="1" i="0" u="none" strike="noStrike" dirty="0">
                          <a:solidFill>
                            <a:srgbClr val="000000"/>
                          </a:solidFill>
                          <a:effectLst/>
                          <a:latin typeface="Calibri"/>
                        </a:rPr>
                        <a:t>PRECIO REFERENCIAL </a:t>
                      </a:r>
                    </a:p>
                  </a:txBody>
                  <a:tcPr marL="9525" marR="9525" marT="9525" marB="0" anchor="ctr"/>
                </a:tc>
              </a:tr>
              <a:tr h="368678">
                <a:tc>
                  <a:txBody>
                    <a:bodyPr/>
                    <a:lstStyle/>
                    <a:p>
                      <a:pPr algn="ctr" fontAlgn="b"/>
                      <a:r>
                        <a:rPr lang="es-ES" sz="1600" b="0" i="0" u="none" strike="noStrike" dirty="0">
                          <a:solidFill>
                            <a:srgbClr val="000000"/>
                          </a:solidFill>
                          <a:effectLst/>
                          <a:latin typeface="Calibri"/>
                        </a:rPr>
                        <a:t>13</a:t>
                      </a:r>
                    </a:p>
                  </a:txBody>
                  <a:tcPr marL="9525" marR="9525" marT="9525" marB="0" anchor="ctr"/>
                </a:tc>
                <a:tc>
                  <a:txBody>
                    <a:bodyPr/>
                    <a:lstStyle/>
                    <a:p>
                      <a:pPr algn="ctr" fontAlgn="b"/>
                      <a:r>
                        <a:rPr lang="es-ES" sz="1600" b="0" i="0" u="none" strike="noStrike" dirty="0">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DEL CANAL ESTE PARA AGUA DE LAVADO FILTROS</a:t>
                      </a:r>
                    </a:p>
                  </a:txBody>
                  <a:tcPr marL="9525" marR="9525" marT="9525" marB="0" anchor="ctr"/>
                </a:tc>
                <a:tc>
                  <a:txBody>
                    <a:bodyPr/>
                    <a:lstStyle/>
                    <a:p>
                      <a:pPr algn="ctr" fontAlgn="b"/>
                      <a:r>
                        <a:rPr lang="es-ES" sz="1600" b="0" i="0" u="none" strike="noStrike" dirty="0">
                          <a:solidFill>
                            <a:srgbClr val="000000"/>
                          </a:solidFill>
                          <a:effectLst/>
                          <a:latin typeface="Calibri"/>
                        </a:rPr>
                        <a:t>ABRIL </a:t>
                      </a:r>
                    </a:p>
                  </a:txBody>
                  <a:tcPr marL="9525" marR="9525" marT="9525" marB="0" anchor="ctr"/>
                </a:tc>
                <a:tc>
                  <a:txBody>
                    <a:bodyPr/>
                    <a:lstStyle/>
                    <a:p>
                      <a:pPr algn="ctr" fontAlgn="b"/>
                      <a:r>
                        <a:rPr lang="es-ES" sz="1600" b="0" i="0" u="none" strike="noStrike" dirty="0">
                          <a:solidFill>
                            <a:srgbClr val="000000"/>
                          </a:solidFill>
                          <a:effectLst/>
                          <a:latin typeface="Calibri"/>
                        </a:rPr>
                        <a:t>20.000,00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14</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CPU DE ESCRITORIO CON LICENCIA </a:t>
                      </a:r>
                    </a:p>
                  </a:txBody>
                  <a:tcPr marL="9525" marR="9525" marT="9525" marB="0" anchor="ctr"/>
                </a:tc>
                <a:tc>
                  <a:txBody>
                    <a:bodyPr/>
                    <a:lstStyle/>
                    <a:p>
                      <a:pPr algn="ctr" fontAlgn="b"/>
                      <a:r>
                        <a:rPr lang="es-ES" sz="1600" b="0" i="0" u="none" strike="noStrike">
                          <a:solidFill>
                            <a:srgbClr val="000000"/>
                          </a:solidFill>
                          <a:effectLst/>
                          <a:latin typeface="Calibri"/>
                        </a:rPr>
                        <a:t>ABRIL </a:t>
                      </a:r>
                    </a:p>
                  </a:txBody>
                  <a:tcPr marL="9525" marR="9525" marT="9525" marB="0" anchor="ctr"/>
                </a:tc>
                <a:tc>
                  <a:txBody>
                    <a:bodyPr/>
                    <a:lstStyle/>
                    <a:p>
                      <a:pPr algn="ctr" fontAlgn="b"/>
                      <a:r>
                        <a:rPr lang="es-ES" sz="1600" b="0" i="0" u="none" strike="noStrike" dirty="0">
                          <a:solidFill>
                            <a:srgbClr val="000000"/>
                          </a:solidFill>
                          <a:effectLst/>
                          <a:latin typeface="Calibri"/>
                        </a:rPr>
                        <a:t>30.000,00</a:t>
                      </a:r>
                    </a:p>
                  </a:txBody>
                  <a:tcPr marL="9525" marR="9525" marT="9525" marB="0" anchor="ctr"/>
                </a:tc>
              </a:tr>
              <a:tr h="509459">
                <a:tc>
                  <a:txBody>
                    <a:bodyPr/>
                    <a:lstStyle/>
                    <a:p>
                      <a:pPr algn="ctr" fontAlgn="b"/>
                      <a:r>
                        <a:rPr lang="es-ES" sz="1600" b="0" i="0" u="none" strike="noStrike">
                          <a:solidFill>
                            <a:srgbClr val="000000"/>
                          </a:solidFill>
                          <a:effectLst/>
                          <a:latin typeface="Calibri"/>
                        </a:rPr>
                        <a:t>15</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COMPUTADORAS PORTATILES MAS LICENCIAS DE WINDOWS </a:t>
                      </a:r>
                    </a:p>
                  </a:txBody>
                  <a:tcPr marL="9525" marR="9525" marT="9525" marB="0" anchor="ctr"/>
                </a:tc>
                <a:tc>
                  <a:txBody>
                    <a:bodyPr/>
                    <a:lstStyle/>
                    <a:p>
                      <a:pPr algn="ctr" fontAlgn="b"/>
                      <a:r>
                        <a:rPr lang="es-ES" sz="1600" b="0" i="0" u="none" strike="noStrike">
                          <a:solidFill>
                            <a:srgbClr val="000000"/>
                          </a:solidFill>
                          <a:effectLst/>
                          <a:latin typeface="Calibri"/>
                        </a:rPr>
                        <a:t>ABRIL </a:t>
                      </a:r>
                    </a:p>
                  </a:txBody>
                  <a:tcPr marL="9525" marR="9525" marT="9525" marB="0" anchor="ctr"/>
                </a:tc>
                <a:tc>
                  <a:txBody>
                    <a:bodyPr/>
                    <a:lstStyle/>
                    <a:p>
                      <a:pPr algn="ctr" fontAlgn="b"/>
                      <a:r>
                        <a:rPr lang="es-ES" sz="1600" b="0" i="0" u="none" strike="noStrike" dirty="0">
                          <a:solidFill>
                            <a:srgbClr val="000000"/>
                          </a:solidFill>
                          <a:effectLst/>
                          <a:latin typeface="Calibri"/>
                        </a:rPr>
                        <a:t>30.000,00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16</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ACTUALIZACIÓN DE SOFTWARE VISTA DATA VISIÓN </a:t>
                      </a:r>
                    </a:p>
                  </a:txBody>
                  <a:tcPr marL="9525" marR="9525" marT="9525" marB="0" anchor="ctr"/>
                </a:tc>
                <a:tc>
                  <a:txBody>
                    <a:bodyPr/>
                    <a:lstStyle/>
                    <a:p>
                      <a:pPr algn="ctr" fontAlgn="b"/>
                      <a:r>
                        <a:rPr lang="es-ES" sz="1600" b="0" i="0" u="none" strike="noStrike">
                          <a:solidFill>
                            <a:srgbClr val="000000"/>
                          </a:solidFill>
                          <a:effectLst/>
                          <a:latin typeface="Calibri"/>
                        </a:rPr>
                        <a:t>MAYO</a:t>
                      </a:r>
                    </a:p>
                  </a:txBody>
                  <a:tcPr marL="9525" marR="9525" marT="9525" marB="0" anchor="ctr"/>
                </a:tc>
                <a:tc>
                  <a:txBody>
                    <a:bodyPr/>
                    <a:lstStyle/>
                    <a:p>
                      <a:pPr algn="ctr" fontAlgn="b"/>
                      <a:r>
                        <a:rPr lang="es-ES" sz="1600" b="0" i="0" u="none" strike="noStrike" dirty="0">
                          <a:solidFill>
                            <a:srgbClr val="000000"/>
                          </a:solidFill>
                          <a:effectLst/>
                          <a:latin typeface="Calibri"/>
                        </a:rPr>
                        <a:t>45.000,00</a:t>
                      </a:r>
                    </a:p>
                  </a:txBody>
                  <a:tcPr marL="9525" marR="9525" marT="9525" marB="0" anchor="ctr"/>
                </a:tc>
              </a:tr>
              <a:tr h="509459">
                <a:tc>
                  <a:txBody>
                    <a:bodyPr/>
                    <a:lstStyle/>
                    <a:p>
                      <a:pPr algn="ctr" fontAlgn="b"/>
                      <a:r>
                        <a:rPr lang="es-ES" sz="1600" b="0" i="0" u="none" strike="noStrike">
                          <a:solidFill>
                            <a:srgbClr val="000000"/>
                          </a:solidFill>
                          <a:effectLst/>
                          <a:latin typeface="Calibri"/>
                        </a:rPr>
                        <a:t>17</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Y REPARACIÓN DE EQUIPOS ELECTROMECÁNICOS DE LA CAMARA DE VALVULAS</a:t>
                      </a:r>
                    </a:p>
                  </a:txBody>
                  <a:tcPr marL="9525" marR="9525" marT="9525" marB="0" anchor="ctr"/>
                </a:tc>
                <a:tc>
                  <a:txBody>
                    <a:bodyPr/>
                    <a:lstStyle/>
                    <a:p>
                      <a:pPr algn="ctr" fontAlgn="b"/>
                      <a:r>
                        <a:rPr lang="es-ES" sz="1600" b="0" i="0" u="none" strike="noStrike" dirty="0">
                          <a:solidFill>
                            <a:srgbClr val="000000"/>
                          </a:solidFill>
                          <a:effectLst/>
                          <a:latin typeface="Calibri"/>
                        </a:rPr>
                        <a:t>MAYO</a:t>
                      </a:r>
                    </a:p>
                  </a:txBody>
                  <a:tcPr marL="9525" marR="9525" marT="9525" marB="0" anchor="ctr"/>
                </a:tc>
                <a:tc>
                  <a:txBody>
                    <a:bodyPr/>
                    <a:lstStyle/>
                    <a:p>
                      <a:pPr algn="ctr" fontAlgn="b"/>
                      <a:r>
                        <a:rPr lang="es-ES" sz="1600" b="0" i="0" u="none" strike="noStrike">
                          <a:solidFill>
                            <a:srgbClr val="000000"/>
                          </a:solidFill>
                          <a:effectLst/>
                          <a:latin typeface="Calibri"/>
                        </a:rPr>
                        <a:t>37.000,00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18</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SWICH DE CAPA 3</a:t>
                      </a:r>
                    </a:p>
                  </a:txBody>
                  <a:tcPr marL="9525" marR="9525" marT="9525" marB="0" anchor="ctr"/>
                </a:tc>
                <a:tc>
                  <a:txBody>
                    <a:bodyPr/>
                    <a:lstStyle/>
                    <a:p>
                      <a:pPr algn="ctr" fontAlgn="b"/>
                      <a:r>
                        <a:rPr lang="es-ES" sz="1600" b="0" i="0" u="none" strike="noStrike" dirty="0">
                          <a:solidFill>
                            <a:srgbClr val="000000"/>
                          </a:solidFill>
                          <a:effectLst/>
                          <a:latin typeface="Calibri"/>
                        </a:rPr>
                        <a:t>MAYO</a:t>
                      </a:r>
                    </a:p>
                  </a:txBody>
                  <a:tcPr marL="9525" marR="9525" marT="9525" marB="0" anchor="ctr"/>
                </a:tc>
                <a:tc>
                  <a:txBody>
                    <a:bodyPr/>
                    <a:lstStyle/>
                    <a:p>
                      <a:pPr algn="ctr" fontAlgn="b"/>
                      <a:r>
                        <a:rPr lang="es-ES" sz="1600" b="0" i="0" u="none" strike="noStrike" dirty="0">
                          <a:solidFill>
                            <a:srgbClr val="000000"/>
                          </a:solidFill>
                          <a:effectLst/>
                          <a:latin typeface="Calibri"/>
                        </a:rPr>
                        <a:t>42.000,00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19</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OSCILOSCOPIA PARA MONITOREO DE FRECUENCIAS </a:t>
                      </a:r>
                    </a:p>
                  </a:txBody>
                  <a:tcPr marL="9525" marR="9525" marT="9525" marB="0" anchor="ctr"/>
                </a:tc>
                <a:tc>
                  <a:txBody>
                    <a:bodyPr/>
                    <a:lstStyle/>
                    <a:p>
                      <a:pPr algn="ctr" fontAlgn="b"/>
                      <a:r>
                        <a:rPr lang="es-ES" sz="1600" b="0" i="0" u="none" strike="noStrike" dirty="0">
                          <a:solidFill>
                            <a:srgbClr val="000000"/>
                          </a:solidFill>
                          <a:effectLst/>
                          <a:latin typeface="Calibri"/>
                        </a:rPr>
                        <a:t>MAYO</a:t>
                      </a:r>
                    </a:p>
                  </a:txBody>
                  <a:tcPr marL="9525" marR="9525" marT="9525" marB="0" anchor="ctr"/>
                </a:tc>
                <a:tc>
                  <a:txBody>
                    <a:bodyPr/>
                    <a:lstStyle/>
                    <a:p>
                      <a:pPr algn="ctr" fontAlgn="b"/>
                      <a:r>
                        <a:rPr lang="es-ES" sz="1600" b="0" i="0" u="none" strike="noStrike" dirty="0">
                          <a:solidFill>
                            <a:srgbClr val="000000"/>
                          </a:solidFill>
                          <a:effectLst/>
                          <a:latin typeface="Calibri"/>
                        </a:rPr>
                        <a:t>32.000,00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20</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 REGISTRADOR DE DATOS </a:t>
                      </a:r>
                    </a:p>
                  </a:txBody>
                  <a:tcPr marL="9525" marR="9525" marT="9525" marB="0" anchor="ctr"/>
                </a:tc>
                <a:tc>
                  <a:txBody>
                    <a:bodyPr/>
                    <a:lstStyle/>
                    <a:p>
                      <a:pPr algn="ctr" fontAlgn="b"/>
                      <a:r>
                        <a:rPr lang="es-ES" sz="1600" b="0" i="0" u="none" strike="noStrike" dirty="0">
                          <a:solidFill>
                            <a:srgbClr val="000000"/>
                          </a:solidFill>
                          <a:effectLst/>
                          <a:latin typeface="Calibri"/>
                        </a:rPr>
                        <a:t>JUNIO</a:t>
                      </a:r>
                    </a:p>
                  </a:txBody>
                  <a:tcPr marL="9525" marR="9525" marT="9525" marB="0" anchor="ctr"/>
                </a:tc>
                <a:tc>
                  <a:txBody>
                    <a:bodyPr/>
                    <a:lstStyle/>
                    <a:p>
                      <a:pPr algn="ctr" fontAlgn="b"/>
                      <a:r>
                        <a:rPr lang="es-ES" sz="1600" b="0" i="0" u="none" strike="noStrike" dirty="0">
                          <a:solidFill>
                            <a:srgbClr val="000000"/>
                          </a:solidFill>
                          <a:effectLst/>
                          <a:latin typeface="Calibri"/>
                        </a:rPr>
                        <a:t>26.000,00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21</a:t>
                      </a:r>
                    </a:p>
                  </a:txBody>
                  <a:tcPr marL="9525" marR="9525" marT="9525" marB="0" anchor="ctr"/>
                </a:tc>
                <a:tc>
                  <a:txBody>
                    <a:bodyPr/>
                    <a:lstStyle/>
                    <a:p>
                      <a:pPr algn="ctr" fontAlgn="b"/>
                      <a:r>
                        <a:rPr lang="es-ES" sz="1600" b="0" i="0" u="none" strike="noStrike">
                          <a:solidFill>
                            <a:srgbClr val="000000"/>
                          </a:solidFill>
                          <a:effectLst/>
                          <a:latin typeface="Calibri"/>
                        </a:rPr>
                        <a:t>BIENES</a:t>
                      </a:r>
                    </a:p>
                  </a:txBody>
                  <a:tcPr marL="9525" marR="9525" marT="9525" marB="0" anchor="ctr"/>
                </a:tc>
                <a:tc>
                  <a:txBody>
                    <a:bodyPr/>
                    <a:lstStyle/>
                    <a:p>
                      <a:pPr algn="ctr" fontAlgn="b"/>
                      <a:r>
                        <a:rPr lang="es-ES" sz="1600" b="0" i="0" u="none" strike="noStrike" dirty="0">
                          <a:solidFill>
                            <a:srgbClr val="000000"/>
                          </a:solidFill>
                          <a:effectLst/>
                          <a:latin typeface="Calibri"/>
                        </a:rPr>
                        <a:t>ADQUISICIÓN DETECTOR DE GAS CLORO DE 2MM SENSORES</a:t>
                      </a:r>
                    </a:p>
                  </a:txBody>
                  <a:tcPr marL="9525" marR="9525" marT="9525" marB="0" anchor="ctr"/>
                </a:tc>
                <a:tc>
                  <a:txBody>
                    <a:bodyPr/>
                    <a:lstStyle/>
                    <a:p>
                      <a:pPr algn="ctr" fontAlgn="b"/>
                      <a:r>
                        <a:rPr lang="es-ES" sz="1600" b="0" i="0" u="none" strike="noStrike" dirty="0">
                          <a:solidFill>
                            <a:srgbClr val="000000"/>
                          </a:solidFill>
                          <a:effectLst/>
                          <a:latin typeface="Calibri"/>
                        </a:rPr>
                        <a:t>JUNIO</a:t>
                      </a:r>
                    </a:p>
                  </a:txBody>
                  <a:tcPr marL="9525" marR="9525" marT="9525" marB="0" anchor="ctr"/>
                </a:tc>
                <a:tc>
                  <a:txBody>
                    <a:bodyPr/>
                    <a:lstStyle/>
                    <a:p>
                      <a:pPr algn="ctr" fontAlgn="b"/>
                      <a:r>
                        <a:rPr lang="es-ES" sz="1600" b="0" i="0" u="none" strike="noStrike" dirty="0">
                          <a:solidFill>
                            <a:srgbClr val="000000"/>
                          </a:solidFill>
                          <a:effectLst/>
                          <a:latin typeface="Calibri"/>
                        </a:rPr>
                        <a:t>21.000,00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22</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DE EQUIPOS INSTRUMENTACIÓN PRESA </a:t>
                      </a:r>
                    </a:p>
                  </a:txBody>
                  <a:tcPr marL="9525" marR="9525" marT="9525" marB="0" anchor="ctr"/>
                </a:tc>
                <a:tc>
                  <a:txBody>
                    <a:bodyPr/>
                    <a:lstStyle/>
                    <a:p>
                      <a:pPr algn="ctr" fontAlgn="b"/>
                      <a:r>
                        <a:rPr lang="es-ES" sz="1600" b="0" i="0" u="none" strike="noStrike" dirty="0">
                          <a:solidFill>
                            <a:srgbClr val="000000"/>
                          </a:solidFill>
                          <a:effectLst/>
                          <a:latin typeface="Calibri"/>
                        </a:rPr>
                        <a:t>JUNIO</a:t>
                      </a:r>
                    </a:p>
                  </a:txBody>
                  <a:tcPr marL="9525" marR="9525" marT="9525" marB="0" anchor="ctr"/>
                </a:tc>
                <a:tc>
                  <a:txBody>
                    <a:bodyPr/>
                    <a:lstStyle/>
                    <a:p>
                      <a:pPr algn="ctr" fontAlgn="b"/>
                      <a:r>
                        <a:rPr lang="es-ES" sz="1600" b="0" i="0" u="none" strike="noStrike" dirty="0">
                          <a:solidFill>
                            <a:srgbClr val="000000"/>
                          </a:solidFill>
                          <a:effectLst/>
                          <a:latin typeface="Calibri"/>
                        </a:rPr>
                        <a:t>25.000,00</a:t>
                      </a:r>
                    </a:p>
                  </a:txBody>
                  <a:tcPr marL="9525" marR="9525" marT="9525" marB="0" anchor="ctr"/>
                </a:tc>
              </a:tr>
              <a:tr h="368678">
                <a:tc>
                  <a:txBody>
                    <a:bodyPr/>
                    <a:lstStyle/>
                    <a:p>
                      <a:pPr algn="ctr" fontAlgn="b"/>
                      <a:r>
                        <a:rPr lang="es-ES" sz="1600" b="0" i="0" u="none" strike="noStrike">
                          <a:solidFill>
                            <a:srgbClr val="000000"/>
                          </a:solidFill>
                          <a:effectLst/>
                          <a:latin typeface="Calibri"/>
                        </a:rPr>
                        <a:t>23</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INSTALACIÓN DE SOFTWARE PARA DETECCIÓN DE ESTRUCCIONES </a:t>
                      </a:r>
                    </a:p>
                  </a:txBody>
                  <a:tcPr marL="9525" marR="9525" marT="9525" marB="0" anchor="ctr"/>
                </a:tc>
                <a:tc>
                  <a:txBody>
                    <a:bodyPr/>
                    <a:lstStyle/>
                    <a:p>
                      <a:pPr algn="ctr" fontAlgn="b"/>
                      <a:r>
                        <a:rPr lang="es-ES" sz="1600" b="0" i="0" u="none" strike="noStrike" dirty="0">
                          <a:solidFill>
                            <a:srgbClr val="000000"/>
                          </a:solidFill>
                          <a:effectLst/>
                          <a:latin typeface="Calibri"/>
                        </a:rPr>
                        <a:t>JUNIO</a:t>
                      </a:r>
                    </a:p>
                  </a:txBody>
                  <a:tcPr marL="9525" marR="9525" marT="9525" marB="0" anchor="ctr"/>
                </a:tc>
                <a:tc>
                  <a:txBody>
                    <a:bodyPr/>
                    <a:lstStyle/>
                    <a:p>
                      <a:pPr algn="ctr" fontAlgn="b"/>
                      <a:r>
                        <a:rPr lang="es-ES" sz="1600" b="0" i="0" u="none" strike="noStrike" dirty="0">
                          <a:solidFill>
                            <a:srgbClr val="000000"/>
                          </a:solidFill>
                          <a:effectLst/>
                          <a:latin typeface="Calibri"/>
                        </a:rPr>
                        <a:t>45.000,00</a:t>
                      </a:r>
                    </a:p>
                  </a:txBody>
                  <a:tcPr marL="9525" marR="9525" marT="9525" marB="0" anchor="ctr"/>
                </a:tc>
              </a:tr>
              <a:tr h="509459">
                <a:tc>
                  <a:txBody>
                    <a:bodyPr/>
                    <a:lstStyle/>
                    <a:p>
                      <a:pPr algn="ctr" fontAlgn="b"/>
                      <a:r>
                        <a:rPr lang="es-ES" sz="1600" b="0" i="0" u="none" strike="noStrike">
                          <a:solidFill>
                            <a:srgbClr val="000000"/>
                          </a:solidFill>
                          <a:effectLst/>
                          <a:latin typeface="Calibri"/>
                        </a:rPr>
                        <a:t>24</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E INSTALACIÓN DE EQUIPOS DE MEDICIÓN Y CONTROL DE LA EMPRESA MISICUNI </a:t>
                      </a:r>
                    </a:p>
                  </a:txBody>
                  <a:tcPr marL="9525" marR="9525" marT="9525" marB="0" anchor="ctr"/>
                </a:tc>
                <a:tc>
                  <a:txBody>
                    <a:bodyPr/>
                    <a:lstStyle/>
                    <a:p>
                      <a:pPr algn="ctr" fontAlgn="b"/>
                      <a:r>
                        <a:rPr lang="es-ES" sz="1600" b="0" i="0" u="none" strike="noStrike">
                          <a:solidFill>
                            <a:srgbClr val="000000"/>
                          </a:solidFill>
                          <a:effectLst/>
                          <a:latin typeface="Calibri"/>
                        </a:rPr>
                        <a:t>AGOSTO</a:t>
                      </a:r>
                    </a:p>
                  </a:txBody>
                  <a:tcPr marL="9525" marR="9525" marT="9525" marB="0" anchor="ctr"/>
                </a:tc>
                <a:tc>
                  <a:txBody>
                    <a:bodyPr/>
                    <a:lstStyle/>
                    <a:p>
                      <a:pPr algn="ctr" fontAlgn="b"/>
                      <a:r>
                        <a:rPr lang="es-ES" sz="1600" b="0" i="0" u="none" strike="noStrike" dirty="0">
                          <a:solidFill>
                            <a:srgbClr val="000000"/>
                          </a:solidFill>
                          <a:effectLst/>
                          <a:latin typeface="Calibri"/>
                        </a:rPr>
                        <a:t>20.000,00</a:t>
                      </a:r>
                    </a:p>
                  </a:txBody>
                  <a:tcPr marL="9525" marR="9525" marT="9525" marB="0" anchor="ctr"/>
                </a:tc>
              </a:tr>
              <a:tr h="509459">
                <a:tc>
                  <a:txBody>
                    <a:bodyPr/>
                    <a:lstStyle/>
                    <a:p>
                      <a:pPr algn="ctr" fontAlgn="b"/>
                      <a:r>
                        <a:rPr lang="es-ES" sz="1600" b="0" i="0" u="none" strike="noStrike">
                          <a:solidFill>
                            <a:srgbClr val="000000"/>
                          </a:solidFill>
                          <a:effectLst/>
                          <a:latin typeface="Calibri"/>
                        </a:rPr>
                        <a:t>25</a:t>
                      </a:r>
                    </a:p>
                  </a:txBody>
                  <a:tcPr marL="9525" marR="9525" marT="9525" marB="0" anchor="ctr"/>
                </a:tc>
                <a:tc>
                  <a:txBody>
                    <a:bodyPr/>
                    <a:lstStyle/>
                    <a:p>
                      <a:pPr algn="ctr" fontAlgn="b"/>
                      <a:r>
                        <a:rPr lang="es-ES" sz="1600" b="0" i="0" u="none" strike="noStrike">
                          <a:solidFill>
                            <a:srgbClr val="000000"/>
                          </a:solidFill>
                          <a:effectLst/>
                          <a:latin typeface="Calibri"/>
                        </a:rPr>
                        <a:t>SERVICIOS GENERALES </a:t>
                      </a:r>
                    </a:p>
                  </a:txBody>
                  <a:tcPr marL="9525" marR="9525" marT="9525" marB="0" anchor="ctr"/>
                </a:tc>
                <a:tc>
                  <a:txBody>
                    <a:bodyPr/>
                    <a:lstStyle/>
                    <a:p>
                      <a:pPr algn="ctr" fontAlgn="b"/>
                      <a:r>
                        <a:rPr lang="es-ES" sz="1600" b="0" i="0" u="none" strike="noStrike" dirty="0">
                          <a:solidFill>
                            <a:srgbClr val="000000"/>
                          </a:solidFill>
                          <a:effectLst/>
                          <a:latin typeface="Calibri"/>
                        </a:rPr>
                        <a:t>MANTENIMIENTO Y REPARACION DE EQUIPOS ELECTROMECANICOS DEL POZO DE COMPUERTAS </a:t>
                      </a:r>
                    </a:p>
                  </a:txBody>
                  <a:tcPr marL="9525" marR="9525" marT="9525" marB="0" anchor="ctr"/>
                </a:tc>
                <a:tc>
                  <a:txBody>
                    <a:bodyPr/>
                    <a:lstStyle/>
                    <a:p>
                      <a:pPr algn="ctr" fontAlgn="b"/>
                      <a:r>
                        <a:rPr lang="es-ES" sz="1600" b="0" i="0" u="none" strike="noStrike">
                          <a:solidFill>
                            <a:srgbClr val="000000"/>
                          </a:solidFill>
                          <a:effectLst/>
                          <a:latin typeface="Calibri"/>
                        </a:rPr>
                        <a:t>SEPTIEMBRE</a:t>
                      </a:r>
                    </a:p>
                  </a:txBody>
                  <a:tcPr marL="9525" marR="9525" marT="9525" marB="0" anchor="ctr"/>
                </a:tc>
                <a:tc>
                  <a:txBody>
                    <a:bodyPr/>
                    <a:lstStyle/>
                    <a:p>
                      <a:pPr algn="ctr" fontAlgn="b"/>
                      <a:r>
                        <a:rPr lang="es-ES" sz="1600" b="0" i="0" u="none" strike="noStrike" dirty="0">
                          <a:solidFill>
                            <a:srgbClr val="000000"/>
                          </a:solidFill>
                          <a:effectLst/>
                          <a:latin typeface="Calibri"/>
                        </a:rPr>
                        <a:t>40.000,00</a:t>
                      </a:r>
                    </a:p>
                  </a:txBody>
                  <a:tcPr marL="9525" marR="9525" marT="9525" marB="0" anchor="ctr"/>
                </a:tc>
              </a:tr>
            </a:tbl>
          </a:graphicData>
        </a:graphic>
      </p:graphicFrame>
    </p:spTree>
    <p:extLst>
      <p:ext uri="{BB962C8B-B14F-4D97-AF65-F5344CB8AC3E}">
        <p14:creationId xmlns:p14="http://schemas.microsoft.com/office/powerpoint/2010/main" val="3462227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568988768"/>
              </p:ext>
            </p:extLst>
          </p:nvPr>
        </p:nvGraphicFramePr>
        <p:xfrm>
          <a:off x="0" y="0"/>
          <a:ext cx="12191999" cy="6993618"/>
        </p:xfrm>
        <a:graphic>
          <a:graphicData uri="http://schemas.openxmlformats.org/drawingml/2006/table">
            <a:tbl>
              <a:tblPr>
                <a:tableStyleId>{5C22544A-7EE6-4342-B048-85BDC9FD1C3A}</a:tableStyleId>
              </a:tblPr>
              <a:tblGrid>
                <a:gridCol w="570509"/>
                <a:gridCol w="1470647"/>
                <a:gridCol w="6660171"/>
                <a:gridCol w="2205968"/>
                <a:gridCol w="1284704"/>
              </a:tblGrid>
              <a:tr h="404664">
                <a:tc gridSpan="5">
                  <a:txBody>
                    <a:bodyPr/>
                    <a:lstStyle/>
                    <a:p>
                      <a:pPr algn="ctr" fontAlgn="b"/>
                      <a:r>
                        <a:rPr lang="es-ES" sz="1800" b="1" u="none" strike="noStrike" dirty="0">
                          <a:effectLst/>
                        </a:rPr>
                        <a:t>MODALIDAD DE CONTRATACIÓN ANPE GESTIÓN 2020</a:t>
                      </a:r>
                      <a:endParaRPr lang="es-ES" sz="1800" b="1" i="0" u="none" strike="noStrike" dirty="0">
                        <a:solidFill>
                          <a:srgbClr val="000000"/>
                        </a:solidFill>
                        <a:effectLst/>
                        <a:latin typeface="Calibri"/>
                      </a:endParaRPr>
                    </a:p>
                  </a:txBody>
                  <a:tcPr marL="5803" marR="5803" marT="5803" marB="0" anchor="b">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30965">
                <a:tc>
                  <a:txBody>
                    <a:bodyPr/>
                    <a:lstStyle/>
                    <a:p>
                      <a:pPr algn="ctr" fontAlgn="b"/>
                      <a:r>
                        <a:rPr lang="es-ES" sz="1400" b="1" u="none" strike="noStrike" dirty="0" smtClean="0">
                          <a:effectLst/>
                        </a:rPr>
                        <a:t>N°</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TIPO DE CONTRATACIÓN </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OBJETO DE CONTRATACIÓN </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MES ESTIMADO INICIO </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PRECIO REFERENCIAL </a:t>
                      </a:r>
                      <a:endParaRPr lang="es-ES" sz="1400" b="1" i="0" u="none" strike="noStrike" dirty="0">
                        <a:solidFill>
                          <a:srgbClr val="000000"/>
                        </a:solidFill>
                        <a:effectLst/>
                        <a:latin typeface="Calibri"/>
                      </a:endParaRPr>
                    </a:p>
                  </a:txBody>
                  <a:tcPr marL="5803" marR="5803" marT="5803" marB="0" anchor="ctr"/>
                </a:tc>
              </a:tr>
              <a:tr h="605799">
                <a:tc>
                  <a:txBody>
                    <a:bodyPr/>
                    <a:lstStyle/>
                    <a:p>
                      <a:pPr algn="ctr" fontAlgn="b"/>
                      <a:r>
                        <a:rPr lang="es-ES" sz="1600" u="none" strike="noStrike" dirty="0">
                          <a:effectLst/>
                        </a:rPr>
                        <a:t>1</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CONSULTORIA</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CONTRATACION DE UNA CONSULTORA POR PRODUCTO PARA EL ASESORAMIENTO EN SEGUROS GESTIÓN 2020</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ENERO</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60.000,00</a:t>
                      </a:r>
                      <a:endParaRPr lang="es-ES" sz="1600" b="0" i="0" u="none" strike="noStrike">
                        <a:solidFill>
                          <a:srgbClr val="000000"/>
                        </a:solidFill>
                        <a:effectLst/>
                        <a:latin typeface="Calibri"/>
                      </a:endParaRPr>
                    </a:p>
                  </a:txBody>
                  <a:tcPr marL="5803" marR="5803" marT="5803" marB="0" anchor="ctr"/>
                </a:tc>
              </a:tr>
              <a:tr h="605799">
                <a:tc>
                  <a:txBody>
                    <a:bodyPr/>
                    <a:lstStyle/>
                    <a:p>
                      <a:pPr algn="ctr" fontAlgn="b"/>
                      <a:r>
                        <a:rPr lang="es-ES" sz="1600" u="none" strike="noStrike">
                          <a:effectLst/>
                        </a:rPr>
                        <a:t>2</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ADQUISICIÓN DE NIVEL TOPOGRÁFICO DIGITAL ELECTRÓNICO PRECISIÓN 03 mm Y ACCESORIOS</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FEBRERO</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125.000,00</a:t>
                      </a:r>
                      <a:endParaRPr lang="es-ES" sz="1600" b="0" i="0" u="none" strike="noStrike">
                        <a:solidFill>
                          <a:srgbClr val="000000"/>
                        </a:solidFill>
                        <a:effectLst/>
                        <a:latin typeface="Calibri"/>
                      </a:endParaRPr>
                    </a:p>
                  </a:txBody>
                  <a:tcPr marL="5803" marR="5803" marT="5803" marB="0" anchor="ctr"/>
                </a:tc>
              </a:tr>
              <a:tr h="306461">
                <a:tc>
                  <a:txBody>
                    <a:bodyPr/>
                    <a:lstStyle/>
                    <a:p>
                      <a:pPr algn="ctr" fontAlgn="b"/>
                      <a:r>
                        <a:rPr lang="es-ES" sz="1600" u="none" strike="noStrike">
                          <a:effectLst/>
                        </a:rPr>
                        <a:t>3</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CONSULTORIA</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CONSULTOR DE LINEA INGENIERO ELECTROMECÁNICO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FEBRERO</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73.230,00</a:t>
                      </a:r>
                      <a:endParaRPr lang="es-ES" sz="1600" b="0" i="0" u="none" strike="noStrike">
                        <a:solidFill>
                          <a:srgbClr val="000000"/>
                        </a:solidFill>
                        <a:effectLst/>
                        <a:latin typeface="Calibri"/>
                      </a:endParaRPr>
                    </a:p>
                  </a:txBody>
                  <a:tcPr marL="5803" marR="5803" marT="5803" marB="0" anchor="ctr"/>
                </a:tc>
              </a:tr>
              <a:tr h="605799">
                <a:tc>
                  <a:txBody>
                    <a:bodyPr/>
                    <a:lstStyle/>
                    <a:p>
                      <a:pPr algn="ctr" fontAlgn="b"/>
                      <a:r>
                        <a:rPr lang="es-ES" sz="1600" u="none" strike="noStrike">
                          <a:effectLst/>
                        </a:rPr>
                        <a:t>4</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 DE INSTALACIÓN DE ACCESORIOS Y SISTEMA DE COMUNICACIÓN PARA LA MACROMEDICIÓN ADUCCIÓN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MARZO</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303.100,00</a:t>
                      </a:r>
                      <a:endParaRPr lang="es-ES" sz="1600" b="0" i="0" u="none" strike="noStrike">
                        <a:solidFill>
                          <a:srgbClr val="000000"/>
                        </a:solidFill>
                        <a:effectLst/>
                        <a:latin typeface="Calibri"/>
                      </a:endParaRPr>
                    </a:p>
                  </a:txBody>
                  <a:tcPr marL="5803" marR="5803" marT="5803" marB="0" anchor="ctr"/>
                </a:tc>
              </a:tr>
              <a:tr h="1204474">
                <a:tc>
                  <a:txBody>
                    <a:bodyPr/>
                    <a:lstStyle/>
                    <a:p>
                      <a:pPr algn="ctr" fontAlgn="b"/>
                      <a:r>
                        <a:rPr lang="es-ES" sz="1600" u="none" strike="noStrike">
                          <a:effectLst/>
                        </a:rPr>
                        <a:t>5</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 DE INSTALACIÓN DE ACCESORIOS PRFV, VALVULA DN1000 PARA LA REGULACIÓN DE INGRESO DE AGUA A PLANTA DE TRATAMIENTO INCLUYE LA CAMARA DE </a:t>
                      </a:r>
                      <a:r>
                        <a:rPr lang="es-ES" sz="1600" u="none" strike="noStrike" dirty="0" err="1">
                          <a:effectLst/>
                        </a:rPr>
                        <a:t>H°</a:t>
                      </a:r>
                      <a:r>
                        <a:rPr lang="es-ES" sz="1600" u="none" strike="noStrike" dirty="0">
                          <a:effectLst/>
                        </a:rPr>
                        <a:t> </a:t>
                      </a:r>
                      <a:r>
                        <a:rPr lang="es-ES" sz="1600" u="none" strike="noStrike" dirty="0" err="1">
                          <a:effectLst/>
                        </a:rPr>
                        <a:t>A°</a:t>
                      </a:r>
                      <a:r>
                        <a:rPr lang="es-ES" sz="1600" u="none" strike="noStrike" dirty="0">
                          <a:effectLst/>
                        </a:rPr>
                        <a:t> Y PROGRAMACIÓN DE SISTEMAS DE COMUNICACIÓN CON SCADA YA EXISTENTE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MARZO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140.000,00</a:t>
                      </a:r>
                      <a:endParaRPr lang="es-ES" sz="1600" b="0" i="0" u="none" strike="noStrike">
                        <a:solidFill>
                          <a:srgbClr val="000000"/>
                        </a:solidFill>
                        <a:effectLst/>
                        <a:latin typeface="Calibri"/>
                      </a:endParaRPr>
                    </a:p>
                  </a:txBody>
                  <a:tcPr marL="5803" marR="5803" marT="5803" marB="0" anchor="ctr"/>
                </a:tc>
              </a:tr>
              <a:tr h="605799">
                <a:tc>
                  <a:txBody>
                    <a:bodyPr/>
                    <a:lstStyle/>
                    <a:p>
                      <a:pPr algn="ctr" fontAlgn="b"/>
                      <a:r>
                        <a:rPr lang="es-ES" sz="1600" u="none" strike="noStrike">
                          <a:effectLst/>
                        </a:rPr>
                        <a:t>6</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ADQUISICIÓN DE BOMBAS DOSIFICADORAS, PARA DOSIFICACIÓN DE CAL Y SULFATO DE ALUMINIO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MARZO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69.600,00</a:t>
                      </a:r>
                      <a:endParaRPr lang="es-ES" sz="1600" b="0" i="0" u="none" strike="noStrike">
                        <a:solidFill>
                          <a:srgbClr val="000000"/>
                        </a:solidFill>
                        <a:effectLst/>
                        <a:latin typeface="Calibri"/>
                      </a:endParaRPr>
                    </a:p>
                  </a:txBody>
                  <a:tcPr marL="5803" marR="5803" marT="5803" marB="0" anchor="ctr"/>
                </a:tc>
              </a:tr>
              <a:tr h="605799">
                <a:tc>
                  <a:txBody>
                    <a:bodyPr/>
                    <a:lstStyle/>
                    <a:p>
                      <a:pPr algn="ctr" fontAlgn="b"/>
                      <a:r>
                        <a:rPr lang="es-ES" sz="1600" u="none" strike="noStrike">
                          <a:effectLst/>
                        </a:rPr>
                        <a:t>7</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SERVICIOS GENERALES</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IMPLEMENTACIÓN DE MOJONES DE REFERENCIA ADYACENTES AL AREA DE INFLUENCIA DE LA PRESA MISICUNI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MARZO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120.000,00</a:t>
                      </a:r>
                      <a:endParaRPr lang="es-ES" sz="1600" b="0" i="0" u="none" strike="noStrike">
                        <a:solidFill>
                          <a:srgbClr val="000000"/>
                        </a:solidFill>
                        <a:effectLst/>
                        <a:latin typeface="Calibri"/>
                      </a:endParaRPr>
                    </a:p>
                  </a:txBody>
                  <a:tcPr marL="5803" marR="5803" marT="5803" marB="0" anchor="ctr"/>
                </a:tc>
              </a:tr>
              <a:tr h="306461">
                <a:tc>
                  <a:txBody>
                    <a:bodyPr/>
                    <a:lstStyle/>
                    <a:p>
                      <a:pPr algn="ctr" fontAlgn="b"/>
                      <a:r>
                        <a:rPr lang="es-ES" sz="1600" u="none" strike="noStrike">
                          <a:effectLst/>
                        </a:rPr>
                        <a:t>8</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ADQUISICIÓN DE GUINCHE DE DOBLE VELOCIDAD</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MARZO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62.640,00</a:t>
                      </a:r>
                      <a:endParaRPr lang="es-ES" sz="1600" b="0" i="0" u="none" strike="noStrike">
                        <a:solidFill>
                          <a:srgbClr val="000000"/>
                        </a:solidFill>
                        <a:effectLst/>
                        <a:latin typeface="Calibri"/>
                      </a:endParaRPr>
                    </a:p>
                  </a:txBody>
                  <a:tcPr marL="5803" marR="5803" marT="5803" marB="0" anchor="ctr"/>
                </a:tc>
              </a:tr>
              <a:tr h="605799">
                <a:tc>
                  <a:txBody>
                    <a:bodyPr/>
                    <a:lstStyle/>
                    <a:p>
                      <a:pPr algn="ctr" fontAlgn="b"/>
                      <a:r>
                        <a:rPr lang="es-ES" sz="1600" u="none" strike="noStrike">
                          <a:effectLst/>
                        </a:rPr>
                        <a:t>9</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ADQUISICIÓN ACTUADORES CON UN CONTROLADOR PARA CONTENER GAS CLORO </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ABRIL</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104.400,00</a:t>
                      </a:r>
                      <a:endParaRPr lang="es-ES" sz="1600" b="0" i="0" u="none" strike="noStrike">
                        <a:solidFill>
                          <a:srgbClr val="000000"/>
                        </a:solidFill>
                        <a:effectLst/>
                        <a:latin typeface="Calibri"/>
                      </a:endParaRPr>
                    </a:p>
                  </a:txBody>
                  <a:tcPr marL="5803" marR="5803" marT="5803" marB="0" anchor="ctr"/>
                </a:tc>
              </a:tr>
              <a:tr h="605799">
                <a:tc>
                  <a:txBody>
                    <a:bodyPr/>
                    <a:lstStyle/>
                    <a:p>
                      <a:pPr algn="ctr" fontAlgn="b"/>
                      <a:r>
                        <a:rPr lang="es-ES" sz="1600" u="none" strike="noStrike" dirty="0">
                          <a:effectLst/>
                        </a:rPr>
                        <a:t>10</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SERVICIOS DE MANTENIMIENTO Y REPARACIÓN DE CAMPAMENTOS EN LA EMPRESA MISICUNI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ABRIL</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80.000,00</a:t>
                      </a:r>
                      <a:endParaRPr lang="es-ES" sz="1600" b="0" i="0" u="none" strike="noStrike" dirty="0">
                        <a:solidFill>
                          <a:srgbClr val="000000"/>
                        </a:solidFill>
                        <a:effectLst/>
                        <a:latin typeface="Calibri"/>
                      </a:endParaRPr>
                    </a:p>
                  </a:txBody>
                  <a:tcPr marL="5803" marR="5803" marT="5803" marB="0" anchor="ctr"/>
                </a:tc>
              </a:tr>
            </a:tbl>
          </a:graphicData>
        </a:graphic>
      </p:graphicFrame>
    </p:spTree>
    <p:extLst>
      <p:ext uri="{BB962C8B-B14F-4D97-AF65-F5344CB8AC3E}">
        <p14:creationId xmlns:p14="http://schemas.microsoft.com/office/powerpoint/2010/main" val="1350017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702030847"/>
              </p:ext>
            </p:extLst>
          </p:nvPr>
        </p:nvGraphicFramePr>
        <p:xfrm>
          <a:off x="1" y="-1"/>
          <a:ext cx="12191999" cy="6880047"/>
        </p:xfrm>
        <a:graphic>
          <a:graphicData uri="http://schemas.openxmlformats.org/drawingml/2006/table">
            <a:tbl>
              <a:tblPr>
                <a:tableStyleId>{5C22544A-7EE6-4342-B048-85BDC9FD1C3A}</a:tableStyleId>
              </a:tblPr>
              <a:tblGrid>
                <a:gridCol w="570509"/>
                <a:gridCol w="1470647"/>
                <a:gridCol w="6660171"/>
                <a:gridCol w="2205968"/>
                <a:gridCol w="1284704"/>
              </a:tblGrid>
              <a:tr h="332657">
                <a:tc gridSpan="5">
                  <a:txBody>
                    <a:bodyPr/>
                    <a:lstStyle/>
                    <a:p>
                      <a:pPr algn="ctr" fontAlgn="b"/>
                      <a:r>
                        <a:rPr lang="es-ES" sz="1800" b="1" u="none" strike="noStrike" dirty="0">
                          <a:effectLst/>
                        </a:rPr>
                        <a:t>MODALIDAD DE CONTRATACIÓN ANPE GESTIÓN 2020</a:t>
                      </a:r>
                      <a:endParaRPr lang="es-ES" sz="1800" b="1" i="0" u="none" strike="noStrike" dirty="0">
                        <a:solidFill>
                          <a:srgbClr val="000000"/>
                        </a:solidFill>
                        <a:effectLst/>
                        <a:latin typeface="Calibri"/>
                      </a:endParaRPr>
                    </a:p>
                  </a:txBody>
                  <a:tcPr marL="5803" marR="5803" marT="5803" marB="0" anchor="b">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52726">
                <a:tc>
                  <a:txBody>
                    <a:bodyPr/>
                    <a:lstStyle/>
                    <a:p>
                      <a:pPr algn="ctr" fontAlgn="b"/>
                      <a:r>
                        <a:rPr lang="es-ES" sz="1400" b="1" u="none" strike="noStrike" dirty="0" smtClean="0">
                          <a:effectLst/>
                        </a:rPr>
                        <a:t>N°</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TIPO DE CONTRATACIÓN </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OBJETO DE CONTRATACIÓN </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MES ESTIMADO INICIO </a:t>
                      </a:r>
                      <a:endParaRPr lang="es-ES" sz="1400" b="1" i="0" u="none" strike="noStrike" dirty="0">
                        <a:solidFill>
                          <a:srgbClr val="000000"/>
                        </a:solidFill>
                        <a:effectLst/>
                        <a:latin typeface="Calibri"/>
                      </a:endParaRPr>
                    </a:p>
                  </a:txBody>
                  <a:tcPr marL="5803" marR="5803" marT="5803" marB="0" anchor="ctr"/>
                </a:tc>
                <a:tc>
                  <a:txBody>
                    <a:bodyPr/>
                    <a:lstStyle/>
                    <a:p>
                      <a:pPr algn="ctr" fontAlgn="b"/>
                      <a:r>
                        <a:rPr lang="es-ES" sz="1400" b="1" u="none" strike="noStrike" dirty="0">
                          <a:effectLst/>
                        </a:rPr>
                        <a:t>PRECIO REFERENCIAL </a:t>
                      </a:r>
                      <a:endParaRPr lang="es-ES" sz="1400" b="1" i="0" u="none" strike="noStrike" dirty="0">
                        <a:solidFill>
                          <a:srgbClr val="000000"/>
                        </a:solidFill>
                        <a:effectLst/>
                        <a:latin typeface="Calibri"/>
                      </a:endParaRPr>
                    </a:p>
                  </a:txBody>
                  <a:tcPr marL="5803" marR="5803" marT="5803" marB="0" anchor="ctr"/>
                </a:tc>
              </a:tr>
              <a:tr h="630627">
                <a:tc>
                  <a:txBody>
                    <a:bodyPr/>
                    <a:lstStyle/>
                    <a:p>
                      <a:pPr algn="ctr" fontAlgn="b"/>
                      <a:r>
                        <a:rPr lang="es-ES" sz="1600" u="none" strike="noStrike" dirty="0">
                          <a:effectLst/>
                        </a:rPr>
                        <a:t>10</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SERVICIOS GENERALES</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SERVICIOS DE MANTENIMIENTO Y REPARACIÓN DE CAMPAMENTOS EN LA EMPRESA MISICUNI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ABRIL</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80.000,00</a:t>
                      </a:r>
                      <a:endParaRPr lang="es-ES" sz="1600" b="0" i="0" u="none" strike="noStrike">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11</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MANTENIMIENTO DE RUTAS DE ACCESO AGUAS DEBAJO DE LA PRESA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ABRIL</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65.625,00</a:t>
                      </a:r>
                      <a:endParaRPr lang="es-ES" sz="1600" b="0" i="0" u="none" strike="noStrike">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12</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SERVICIO DE MANTENIMIENTO PREVENTIVO Y ACTUALIZACIÓN DE SCADA EN LOS NUEVOS SERVIDORES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ABRIL</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70.000,00</a:t>
                      </a:r>
                      <a:endParaRPr lang="es-ES" sz="1600" b="0" i="0" u="none" strike="noStrike">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13</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OBRAS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MANTENIMIENTO Y CONSTRUCCIÓN DE ESTRUCTURAS GAVIONADAS EN AREAS CRÍTICAS DEL ENTORNO DEL EMBALSE </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MAYO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99.532,00</a:t>
                      </a:r>
                      <a:endParaRPr lang="es-ES" sz="1600" b="0" i="0" u="none" strike="noStrike">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14</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ALQUILER EQUIPOS Y MAQUINARIAS VARIOS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MAYO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160.000,00</a:t>
                      </a:r>
                      <a:endParaRPr lang="es-ES" sz="1600" b="0" i="0" u="none" strike="noStrike">
                        <a:solidFill>
                          <a:srgbClr val="000000"/>
                        </a:solidFill>
                        <a:effectLst/>
                        <a:latin typeface="Calibri"/>
                      </a:endParaRPr>
                    </a:p>
                  </a:txBody>
                  <a:tcPr marL="5803" marR="5803" marT="5803" marB="0" anchor="ctr"/>
                </a:tc>
              </a:tr>
              <a:tr h="319021">
                <a:tc>
                  <a:txBody>
                    <a:bodyPr/>
                    <a:lstStyle/>
                    <a:p>
                      <a:pPr algn="ctr" fontAlgn="b"/>
                      <a:r>
                        <a:rPr lang="es-ES" sz="1600" u="none" strike="noStrike">
                          <a:effectLst/>
                        </a:rPr>
                        <a:t>15</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ADQUISICIÓN DE FIREWALL UTM CON WAF</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MAYO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a:effectLst/>
                        </a:rPr>
                        <a:t>56.000,00</a:t>
                      </a:r>
                      <a:endParaRPr lang="es-ES" sz="1600" b="0" i="0" u="none" strike="noStrike">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16</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ADQUISICIÓN MEDIDOR ESTACIONARIO PARA EDICIÓN DE CAUDALES DE SALIDA EN CASETA VALVULAS</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JUNIO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102.000,00</a:t>
                      </a:r>
                      <a:endParaRPr lang="es-ES" sz="1600" b="0" i="0" u="none" strike="noStrike" dirty="0">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17</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MANTENIMIENTO DE FISURAS Y BANQUINAS DEL ESTRIBO IZQUIERDO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JUNIO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250.000,00</a:t>
                      </a:r>
                      <a:endParaRPr lang="es-ES" sz="1600" b="0" i="0" u="none" strike="noStrike" dirty="0">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18</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BIENES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ADQUISICIÓN MEDIDORES DE LÍNEA, DISPLAY CON SENSORES Y CONEXIONES DE CLORO, TURBIEDAD, Ph, CONDUCTIVIDAD MAS INSTALACIÓN</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JUNIO</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186.100,00</a:t>
                      </a:r>
                      <a:endParaRPr lang="es-ES" sz="1600" b="0" i="0" u="none" strike="noStrike" dirty="0">
                        <a:solidFill>
                          <a:srgbClr val="000000"/>
                        </a:solidFill>
                        <a:effectLst/>
                        <a:latin typeface="Calibri"/>
                      </a:endParaRPr>
                    </a:p>
                  </a:txBody>
                  <a:tcPr marL="5803" marR="5803" marT="5803" marB="0" anchor="ctr"/>
                </a:tc>
              </a:tr>
              <a:tr h="630627">
                <a:tc>
                  <a:txBody>
                    <a:bodyPr/>
                    <a:lstStyle/>
                    <a:p>
                      <a:pPr algn="ctr" fontAlgn="b"/>
                      <a:r>
                        <a:rPr lang="es-ES" sz="1600" u="none" strike="noStrike">
                          <a:effectLst/>
                        </a:rPr>
                        <a:t>19</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SERVICIOS GENERALES</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a:effectLst/>
                        </a:rPr>
                        <a:t>MANTENIMIENTO DE RUTAS DE ACCESO AGUAS DEBAJO DE LA PRESA </a:t>
                      </a:r>
                      <a:endParaRPr lang="es-ES" sz="1600" b="0" i="0" u="none" strike="noStrike">
                        <a:solidFill>
                          <a:srgbClr val="000000"/>
                        </a:solidFill>
                        <a:effectLst/>
                        <a:latin typeface="Calibri"/>
                      </a:endParaRPr>
                    </a:p>
                  </a:txBody>
                  <a:tcPr marL="5803" marR="5803" marT="5803" marB="0" anchor="ctr"/>
                </a:tc>
                <a:tc>
                  <a:txBody>
                    <a:bodyPr/>
                    <a:lstStyle/>
                    <a:p>
                      <a:pPr algn="ctr" fontAlgn="b"/>
                      <a:r>
                        <a:rPr lang="es-ES" sz="1600" u="none" strike="noStrike" dirty="0">
                          <a:effectLst/>
                        </a:rPr>
                        <a:t>SEPTIEMBRE</a:t>
                      </a:r>
                      <a:endParaRPr lang="es-ES" sz="1600" b="0" i="0" u="none" strike="noStrike" dirty="0">
                        <a:solidFill>
                          <a:srgbClr val="000000"/>
                        </a:solidFill>
                        <a:effectLst/>
                        <a:latin typeface="Calibri"/>
                      </a:endParaRPr>
                    </a:p>
                  </a:txBody>
                  <a:tcPr marL="5803" marR="5803" marT="5803" marB="0" anchor="ctr"/>
                </a:tc>
                <a:tc>
                  <a:txBody>
                    <a:bodyPr/>
                    <a:lstStyle/>
                    <a:p>
                      <a:pPr algn="ctr" fontAlgn="b"/>
                      <a:r>
                        <a:rPr lang="es-ES" sz="1600" u="none" strike="noStrike" dirty="0">
                          <a:effectLst/>
                        </a:rPr>
                        <a:t>65.625,00</a:t>
                      </a:r>
                      <a:endParaRPr lang="es-ES" sz="1600" b="0" i="0" u="none" strike="noStrike" dirty="0">
                        <a:solidFill>
                          <a:srgbClr val="000000"/>
                        </a:solidFill>
                        <a:effectLst/>
                        <a:latin typeface="Calibri"/>
                      </a:endParaRPr>
                    </a:p>
                  </a:txBody>
                  <a:tcPr marL="5803" marR="5803" marT="5803" marB="0" anchor="ctr"/>
                </a:tc>
              </a:tr>
            </a:tbl>
          </a:graphicData>
        </a:graphic>
      </p:graphicFrame>
    </p:spTree>
    <p:extLst>
      <p:ext uri="{BB962C8B-B14F-4D97-AF65-F5344CB8AC3E}">
        <p14:creationId xmlns:p14="http://schemas.microsoft.com/office/powerpoint/2010/main" val="2523420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509735704"/>
              </p:ext>
            </p:extLst>
          </p:nvPr>
        </p:nvGraphicFramePr>
        <p:xfrm>
          <a:off x="0" y="116632"/>
          <a:ext cx="12192000" cy="6624737"/>
        </p:xfrm>
        <a:graphic>
          <a:graphicData uri="http://schemas.openxmlformats.org/drawingml/2006/table">
            <a:tbl>
              <a:tblPr>
                <a:tableStyleId>{5C22544A-7EE6-4342-B048-85BDC9FD1C3A}</a:tableStyleId>
              </a:tblPr>
              <a:tblGrid>
                <a:gridCol w="570509"/>
                <a:gridCol w="1470647"/>
                <a:gridCol w="6660171"/>
                <a:gridCol w="2205969"/>
                <a:gridCol w="1284704"/>
              </a:tblGrid>
              <a:tr h="511155">
                <a:tc gridSpan="5">
                  <a:txBody>
                    <a:bodyPr/>
                    <a:lstStyle/>
                    <a:p>
                      <a:pPr algn="ctr" fontAlgn="b"/>
                      <a:r>
                        <a:rPr lang="es-ES" sz="2000" b="1" u="none" strike="noStrike" dirty="0">
                          <a:effectLst/>
                        </a:rPr>
                        <a:t>MODALIDAD DE CONTRATACIÓN LICITACIÓN PÚBLICA GESTIÓN 2020</a:t>
                      </a:r>
                      <a:endParaRPr lang="es-ES" sz="2000" b="1" i="0" u="none" strike="noStrike" dirty="0">
                        <a:solidFill>
                          <a:srgbClr val="000000"/>
                        </a:solidFill>
                        <a:effectLst/>
                        <a:latin typeface="Calibri"/>
                      </a:endParaRPr>
                    </a:p>
                  </a:txBody>
                  <a:tcPr marL="9525" marR="9525" marT="9525" marB="0" anchor="b">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022310">
                <a:tc>
                  <a:txBody>
                    <a:bodyPr/>
                    <a:lstStyle/>
                    <a:p>
                      <a:pPr algn="ctr" fontAlgn="b"/>
                      <a:r>
                        <a:rPr lang="es-ES" sz="1600" b="1" u="none" strike="noStrike" dirty="0">
                          <a:effectLst/>
                        </a:rPr>
                        <a:t>N°</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TIPO DE CONTRATACIÓN </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OBJETO DE CONTRATACIÓN </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MES ESTIMADO INICIO </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PRECIO REFERENCIAL </a:t>
                      </a:r>
                      <a:endParaRPr lang="es-ES" sz="1600" b="1" i="0" u="none" strike="noStrike" dirty="0">
                        <a:solidFill>
                          <a:srgbClr val="000000"/>
                        </a:solidFill>
                        <a:effectLst/>
                        <a:latin typeface="Calibri"/>
                      </a:endParaRPr>
                    </a:p>
                  </a:txBody>
                  <a:tcPr marL="9525" marR="9525" marT="9525" marB="0" anchor="ctr"/>
                </a:tc>
              </a:tr>
              <a:tr h="1226772">
                <a:tc>
                  <a:txBody>
                    <a:bodyPr/>
                    <a:lstStyle/>
                    <a:p>
                      <a:pPr algn="ctr" fontAlgn="b"/>
                      <a:r>
                        <a:rPr lang="es-ES" sz="1800" u="none" strike="noStrike" dirty="0">
                          <a:effectLst/>
                        </a:rPr>
                        <a:t>1</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CONSULTORIA</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AUDITORIA EXTERNA A LOS ESTADOS FINANCIEROS DE LA EMPRESA MISICUNI AL 31 DE DICIEMBRE DE 2019</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ENERO </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30.000,00</a:t>
                      </a:r>
                      <a:endParaRPr lang="es-ES" sz="1800" b="0" i="0" u="none" strike="noStrike" dirty="0">
                        <a:solidFill>
                          <a:srgbClr val="000000"/>
                        </a:solidFill>
                        <a:effectLst/>
                        <a:latin typeface="Calibri"/>
                      </a:endParaRPr>
                    </a:p>
                  </a:txBody>
                  <a:tcPr marL="9525" marR="9525" marT="9525" marB="0" anchor="ctr"/>
                </a:tc>
              </a:tr>
              <a:tr h="1595139">
                <a:tc>
                  <a:txBody>
                    <a:bodyPr/>
                    <a:lstStyle/>
                    <a:p>
                      <a:pPr algn="ctr" fontAlgn="b"/>
                      <a:r>
                        <a:rPr lang="es-ES" sz="1800" u="none" strike="noStrike" dirty="0">
                          <a:effectLst/>
                        </a:rPr>
                        <a:t>2</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SERVICIOS GENERALES </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CONTRATACIÓN DE SEGUROS GESTIÓN 2020</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FEBRERO</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2.850.000,00</a:t>
                      </a:r>
                      <a:endParaRPr lang="es-ES" sz="1800" b="0" i="0" u="none" strike="noStrike" dirty="0">
                        <a:solidFill>
                          <a:srgbClr val="000000"/>
                        </a:solidFill>
                        <a:effectLst/>
                        <a:latin typeface="Calibri"/>
                      </a:endParaRPr>
                    </a:p>
                  </a:txBody>
                  <a:tcPr marL="9525" marR="9525" marT="9525" marB="0" anchor="ctr"/>
                </a:tc>
              </a:tr>
              <a:tr h="550873">
                <a:tc gridSpan="5">
                  <a:txBody>
                    <a:bodyPr/>
                    <a:lstStyle/>
                    <a:p>
                      <a:pPr algn="ctr" fontAlgn="b"/>
                      <a:r>
                        <a:rPr lang="es-ES" sz="2000" b="1" u="none" strike="noStrike" dirty="0">
                          <a:effectLst/>
                        </a:rPr>
                        <a:t>MODALIDAD DE CONTRATACIÓN DIRECTA GESTIÓN 2020</a:t>
                      </a:r>
                      <a:endParaRPr lang="es-ES" sz="2000" b="1" i="0" u="none" strike="noStrike" dirty="0">
                        <a:solidFill>
                          <a:srgbClr val="000000"/>
                        </a:solidFill>
                        <a:effectLst/>
                        <a:latin typeface="Calibri"/>
                      </a:endParaRPr>
                    </a:p>
                  </a:txBody>
                  <a:tcPr marL="9525" marR="9525" marT="9525" marB="0" anchor="ctr">
                    <a:solidFill>
                      <a:schemeClr val="accent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920918">
                <a:tc>
                  <a:txBody>
                    <a:bodyPr/>
                    <a:lstStyle/>
                    <a:p>
                      <a:pPr algn="ctr" fontAlgn="b"/>
                      <a:r>
                        <a:rPr lang="es-ES" sz="1600" b="1" u="none" strike="noStrike" dirty="0">
                          <a:effectLst/>
                        </a:rPr>
                        <a:t>N°</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TIPO DE CONTRATACIÓN </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OBJETO DE CONTRATACIÓN </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MES ESTIMADO INICIO </a:t>
                      </a:r>
                      <a:endParaRPr lang="es-ES" sz="1600" b="1" i="0" u="none" strike="noStrike" dirty="0">
                        <a:solidFill>
                          <a:srgbClr val="000000"/>
                        </a:solidFill>
                        <a:effectLst/>
                        <a:latin typeface="Calibri"/>
                      </a:endParaRPr>
                    </a:p>
                  </a:txBody>
                  <a:tcPr marL="9525" marR="9525" marT="9525" marB="0" anchor="ctr"/>
                </a:tc>
                <a:tc>
                  <a:txBody>
                    <a:bodyPr/>
                    <a:lstStyle/>
                    <a:p>
                      <a:pPr algn="ctr" fontAlgn="b"/>
                      <a:r>
                        <a:rPr lang="es-ES" sz="1600" b="1" u="none" strike="noStrike" dirty="0">
                          <a:effectLst/>
                        </a:rPr>
                        <a:t>PRECIO REFERENCIAL </a:t>
                      </a:r>
                      <a:endParaRPr lang="es-ES" sz="1600" b="1" i="0" u="none" strike="noStrike" dirty="0">
                        <a:solidFill>
                          <a:srgbClr val="000000"/>
                        </a:solidFill>
                        <a:effectLst/>
                        <a:latin typeface="Calibri"/>
                      </a:endParaRPr>
                    </a:p>
                  </a:txBody>
                  <a:tcPr marL="9525" marR="9525" marT="9525" marB="0" anchor="ctr"/>
                </a:tc>
              </a:tr>
              <a:tr h="797570">
                <a:tc>
                  <a:txBody>
                    <a:bodyPr/>
                    <a:lstStyle/>
                    <a:p>
                      <a:pPr algn="ctr" fontAlgn="b"/>
                      <a:r>
                        <a:rPr lang="es-ES" sz="1800" u="none" strike="noStrike" dirty="0">
                          <a:effectLst/>
                        </a:rPr>
                        <a:t>1</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BIENES </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PROVISIÓN DE COMBUSTIBLE GESTIÓN 2020 PARA LA EMPRESA MISICUNI </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ENERO </a:t>
                      </a:r>
                      <a:endParaRPr lang="es-ES" sz="1800" b="0" i="0" u="none" strike="noStrike" dirty="0">
                        <a:solidFill>
                          <a:srgbClr val="000000"/>
                        </a:solidFill>
                        <a:effectLst/>
                        <a:latin typeface="Calibri"/>
                      </a:endParaRPr>
                    </a:p>
                  </a:txBody>
                  <a:tcPr marL="9525" marR="9525" marT="9525" marB="0" anchor="ctr"/>
                </a:tc>
                <a:tc>
                  <a:txBody>
                    <a:bodyPr/>
                    <a:lstStyle/>
                    <a:p>
                      <a:pPr algn="ctr" fontAlgn="b"/>
                      <a:r>
                        <a:rPr lang="es-ES" sz="1800" u="none" strike="noStrike" dirty="0">
                          <a:effectLst/>
                        </a:rPr>
                        <a:t>91.300,00</a:t>
                      </a:r>
                      <a:endParaRPr lang="es-ES" sz="18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1433081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34864"/>
          <a:stretch/>
        </p:blipFill>
        <p:spPr>
          <a:xfrm>
            <a:off x="-2" y="0"/>
            <a:ext cx="12192001" cy="6858000"/>
          </a:xfrm>
          <a:prstGeom prst="rect">
            <a:avLst/>
          </a:prstGeom>
        </p:spPr>
      </p:pic>
      <p:sp>
        <p:nvSpPr>
          <p:cNvPr id="2" name="1 Título"/>
          <p:cNvSpPr>
            <a:spLocks noGrp="1"/>
          </p:cNvSpPr>
          <p:nvPr>
            <p:ph type="title"/>
          </p:nvPr>
        </p:nvSpPr>
        <p:spPr>
          <a:xfrm>
            <a:off x="2013655" y="341784"/>
            <a:ext cx="8229600" cy="1143000"/>
          </a:xfrm>
        </p:spPr>
        <p:style>
          <a:lnRef idx="1">
            <a:schemeClr val="accent6"/>
          </a:lnRef>
          <a:fillRef idx="3">
            <a:schemeClr val="accent6"/>
          </a:fillRef>
          <a:effectRef idx="2">
            <a:schemeClr val="accent6"/>
          </a:effectRef>
          <a:fontRef idx="minor">
            <a:schemeClr val="lt1"/>
          </a:fontRef>
        </p:style>
        <p:txBody>
          <a:bodyPr>
            <a:normAutofit/>
          </a:bodyPr>
          <a:lstStyle/>
          <a:p>
            <a:pPr algn="ctr"/>
            <a:r>
              <a:rPr lang="es-ES" sz="6600" b="1" dirty="0"/>
              <a:t>GERENCIA TÉCNICA</a:t>
            </a:r>
          </a:p>
        </p:txBody>
      </p:sp>
      <p:grpSp>
        <p:nvGrpSpPr>
          <p:cNvPr id="9" name="Grupo 8"/>
          <p:cNvGrpSpPr/>
          <p:nvPr/>
        </p:nvGrpSpPr>
        <p:grpSpPr>
          <a:xfrm>
            <a:off x="357471" y="4726790"/>
            <a:ext cx="3312368" cy="2131210"/>
            <a:chOff x="251520" y="2708920"/>
            <a:chExt cx="4075604" cy="4075426"/>
          </a:xfrm>
        </p:grpSpPr>
        <p:sp>
          <p:nvSpPr>
            <p:cNvPr id="4" name="3 Anillo"/>
            <p:cNvSpPr/>
            <p:nvPr/>
          </p:nvSpPr>
          <p:spPr>
            <a:xfrm>
              <a:off x="251520" y="2708920"/>
              <a:ext cx="4075604" cy="4075426"/>
            </a:xfrm>
            <a:prstGeom prst="donut">
              <a:avLst>
                <a:gd name="adj" fmla="val 110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6" name="5 Grupo"/>
            <p:cNvGrpSpPr/>
            <p:nvPr/>
          </p:nvGrpSpPr>
          <p:grpSpPr>
            <a:xfrm>
              <a:off x="699893" y="3157273"/>
              <a:ext cx="3184230" cy="3178719"/>
              <a:chOff x="287715" y="3883510"/>
              <a:chExt cx="3184230" cy="3178719"/>
            </a:xfrm>
          </p:grpSpPr>
          <p:sp>
            <p:nvSpPr>
              <p:cNvPr id="7" name="6 Elipse"/>
              <p:cNvSpPr/>
              <p:nvPr/>
            </p:nvSpPr>
            <p:spPr>
              <a:xfrm>
                <a:off x="287715" y="3883510"/>
                <a:ext cx="3184230" cy="3178719"/>
              </a:xfrm>
              <a:prstGeom prst="ellipse">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8" name="Elipse 6"/>
              <p:cNvSpPr/>
              <p:nvPr/>
            </p:nvSpPr>
            <p:spPr>
              <a:xfrm>
                <a:off x="520480" y="5714079"/>
                <a:ext cx="2713326" cy="16307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algn="ctr" defTabSz="889000">
                  <a:lnSpc>
                    <a:spcPct val="90000"/>
                  </a:lnSpc>
                  <a:spcBef>
                    <a:spcPct val="0"/>
                  </a:spcBef>
                  <a:spcAft>
                    <a:spcPct val="35000"/>
                  </a:spcAft>
                </a:pPr>
                <a:r>
                  <a:rPr lang="es-ES" sz="1600" b="1" dirty="0"/>
                  <a:t>DEPARTAMENTO DE PROYECTOS OPERACIÓN MANTENIMIENTO Y SISTEMAS</a:t>
                </a:r>
              </a:p>
              <a:p>
                <a:pPr algn="ctr" defTabSz="889000">
                  <a:lnSpc>
                    <a:spcPct val="90000"/>
                  </a:lnSpc>
                  <a:spcBef>
                    <a:spcPct val="0"/>
                  </a:spcBef>
                  <a:spcAft>
                    <a:spcPct val="35000"/>
                  </a:spcAft>
                </a:pPr>
                <a:r>
                  <a:rPr lang="es-ES" sz="1600" b="1" dirty="0" smtClean="0"/>
                  <a:t>2020</a:t>
                </a:r>
                <a:endParaRPr lang="en-US" sz="1600" b="1" dirty="0"/>
              </a:p>
            </p:txBody>
          </p:sp>
        </p:grpSp>
      </p:grpSp>
    </p:spTree>
    <p:extLst>
      <p:ext uri="{BB962C8B-B14F-4D97-AF65-F5344CB8AC3E}">
        <p14:creationId xmlns:p14="http://schemas.microsoft.com/office/powerpoint/2010/main" val="33295770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xmlns="" id="{548D0C3D-82C5-4287-88D7-C12F8C838CAD}"/>
              </a:ext>
            </a:extLst>
          </p:cNvPr>
          <p:cNvGraphicFramePr>
            <a:graphicFrameLocks noGrp="1"/>
          </p:cNvGraphicFramePr>
          <p:nvPr>
            <p:extLst>
              <p:ext uri="{D42A27DB-BD31-4B8C-83A1-F6EECF244321}">
                <p14:modId xmlns:p14="http://schemas.microsoft.com/office/powerpoint/2010/main" val="3325689803"/>
              </p:ext>
            </p:extLst>
          </p:nvPr>
        </p:nvGraphicFramePr>
        <p:xfrm>
          <a:off x="180019" y="1700808"/>
          <a:ext cx="11892645" cy="1800200"/>
        </p:xfrm>
        <a:graphic>
          <a:graphicData uri="http://schemas.openxmlformats.org/drawingml/2006/table">
            <a:tbl>
              <a:tblPr firstRow="1" firstCol="1" bandRow="1">
                <a:tableStyleId>{5C22544A-7EE6-4342-B048-85BDC9FD1C3A}</a:tableStyleId>
              </a:tblPr>
              <a:tblGrid>
                <a:gridCol w="1602341">
                  <a:extLst>
                    <a:ext uri="{9D8B030D-6E8A-4147-A177-3AD203B41FA5}">
                      <a16:colId xmlns:a16="http://schemas.microsoft.com/office/drawing/2014/main" xmlns="" val="4236623191"/>
                    </a:ext>
                  </a:extLst>
                </a:gridCol>
                <a:gridCol w="1652672">
                  <a:extLst>
                    <a:ext uri="{9D8B030D-6E8A-4147-A177-3AD203B41FA5}">
                      <a16:colId xmlns:a16="http://schemas.microsoft.com/office/drawing/2014/main" xmlns="" val="3060010366"/>
                    </a:ext>
                  </a:extLst>
                </a:gridCol>
                <a:gridCol w="1540112">
                  <a:extLst>
                    <a:ext uri="{9D8B030D-6E8A-4147-A177-3AD203B41FA5}">
                      <a16:colId xmlns:a16="http://schemas.microsoft.com/office/drawing/2014/main" xmlns="" val="702164893"/>
                    </a:ext>
                  </a:extLst>
                </a:gridCol>
                <a:gridCol w="1914389">
                  <a:extLst>
                    <a:ext uri="{9D8B030D-6E8A-4147-A177-3AD203B41FA5}">
                      <a16:colId xmlns:a16="http://schemas.microsoft.com/office/drawing/2014/main" xmlns="" val="793588872"/>
                    </a:ext>
                  </a:extLst>
                </a:gridCol>
                <a:gridCol w="1727710">
                  <a:extLst>
                    <a:ext uri="{9D8B030D-6E8A-4147-A177-3AD203B41FA5}">
                      <a16:colId xmlns:a16="http://schemas.microsoft.com/office/drawing/2014/main" xmlns="" val="3989294718"/>
                    </a:ext>
                  </a:extLst>
                </a:gridCol>
                <a:gridCol w="1710324">
                  <a:extLst>
                    <a:ext uri="{9D8B030D-6E8A-4147-A177-3AD203B41FA5}">
                      <a16:colId xmlns:a16="http://schemas.microsoft.com/office/drawing/2014/main" xmlns="" val="1048814661"/>
                    </a:ext>
                  </a:extLst>
                </a:gridCol>
                <a:gridCol w="1745097">
                  <a:extLst>
                    <a:ext uri="{9D8B030D-6E8A-4147-A177-3AD203B41FA5}">
                      <a16:colId xmlns:a16="http://schemas.microsoft.com/office/drawing/2014/main" xmlns="" val="3242600184"/>
                    </a:ext>
                  </a:extLst>
                </a:gridCol>
              </a:tblGrid>
              <a:tr h="1216096">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Mes</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Nivel [msnm]</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Área [km2]</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Volumen Inicial</a:t>
                      </a:r>
                    </a:p>
                    <a:p>
                      <a:pPr algn="ctr">
                        <a:lnSpc>
                          <a:spcPct val="107000"/>
                        </a:lnSpc>
                        <a:spcAft>
                          <a:spcPts val="0"/>
                        </a:spcAft>
                      </a:pPr>
                      <a:r>
                        <a:rPr lang="es-BO" sz="1800" dirty="0">
                          <a:effectLst/>
                          <a:latin typeface="Arial" panose="020B0604020202020204" pitchFamily="34" charset="0"/>
                          <a:cs typeface="Arial" panose="020B0604020202020204" pitchFamily="34" charset="0"/>
                        </a:rPr>
                        <a:t>[m3]</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Volumen de Ingreso [m3]</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Volumen de Salida [m3]</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0"/>
                        </a:spcAft>
                      </a:pPr>
                      <a:r>
                        <a:rPr lang="es-BO" sz="1800" dirty="0">
                          <a:effectLst/>
                          <a:latin typeface="Arial" panose="020B0604020202020204" pitchFamily="34" charset="0"/>
                          <a:cs typeface="Arial" panose="020B0604020202020204" pitchFamily="34" charset="0"/>
                        </a:rPr>
                        <a:t>Volumen Final [m3]</a:t>
                      </a:r>
                      <a:endParaRPr lang="es-BO" sz="18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xmlns="" val="3192602444"/>
                  </a:ext>
                </a:extLst>
              </a:tr>
              <a:tr h="584104">
                <a:tc>
                  <a:txBody>
                    <a:bodyPr/>
                    <a:lstStyle/>
                    <a:p>
                      <a:pPr algn="ctr" fontAlgn="ctr"/>
                      <a:r>
                        <a:rPr lang="es-BO" sz="1800" b="0" i="0" u="none" strike="noStrike" dirty="0">
                          <a:solidFill>
                            <a:schemeClr val="bg1"/>
                          </a:solidFill>
                          <a:effectLst/>
                          <a:latin typeface="Arial" panose="020B0604020202020204" pitchFamily="34" charset="0"/>
                          <a:cs typeface="Arial" panose="020B0604020202020204" pitchFamily="34" charset="0"/>
                        </a:rPr>
                        <a:t>ene-20</a:t>
                      </a:r>
                    </a:p>
                  </a:txBody>
                  <a:tcPr marL="7620" marR="7620" marT="7620" marB="0" anchor="ctr"/>
                </a:tc>
                <a:tc>
                  <a:txBody>
                    <a:bodyPr/>
                    <a:lstStyle/>
                    <a:p>
                      <a:pPr algn="ctr" fontAlgn="ctr"/>
                      <a:r>
                        <a:rPr lang="es-BO" sz="1800" b="0" i="0" u="none" strike="noStrike" dirty="0">
                          <a:solidFill>
                            <a:srgbClr val="000000"/>
                          </a:solidFill>
                          <a:effectLst/>
                          <a:latin typeface="Arial" panose="020B0604020202020204" pitchFamily="34" charset="0"/>
                          <a:cs typeface="Arial" panose="020B0604020202020204" pitchFamily="34" charset="0"/>
                        </a:rPr>
                        <a:t>3.754,05</a:t>
                      </a:r>
                    </a:p>
                  </a:txBody>
                  <a:tcPr marL="7620" marR="7620" marT="7620" marB="0" anchor="ctr"/>
                </a:tc>
                <a:tc>
                  <a:txBody>
                    <a:bodyPr/>
                    <a:lstStyle/>
                    <a:p>
                      <a:pPr algn="ctr" fontAlgn="ctr"/>
                      <a:r>
                        <a:rPr lang="es-BO" sz="1800" b="0" i="0" u="none" strike="noStrike" dirty="0">
                          <a:solidFill>
                            <a:srgbClr val="000000"/>
                          </a:solidFill>
                          <a:effectLst/>
                          <a:latin typeface="Arial" panose="020B0604020202020204" pitchFamily="34" charset="0"/>
                          <a:cs typeface="Arial" panose="020B0604020202020204" pitchFamily="34" charset="0"/>
                        </a:rPr>
                        <a:t> 3.347.109,91 </a:t>
                      </a:r>
                    </a:p>
                  </a:txBody>
                  <a:tcPr marL="7620" marR="7620" marT="7620" marB="0" anchor="ctr"/>
                </a:tc>
                <a:tc>
                  <a:txBody>
                    <a:bodyPr/>
                    <a:lstStyle/>
                    <a:p>
                      <a:pPr algn="ctr" fontAlgn="ctr"/>
                      <a:r>
                        <a:rPr lang="es-BO" sz="1800" b="0" i="0" u="none" strike="noStrike" dirty="0">
                          <a:solidFill>
                            <a:srgbClr val="000000"/>
                          </a:solidFill>
                          <a:effectLst/>
                          <a:latin typeface="Arial" panose="020B0604020202020204" pitchFamily="34" charset="0"/>
                          <a:cs typeface="Arial" panose="020B0604020202020204" pitchFamily="34" charset="0"/>
                        </a:rPr>
                        <a:t> 99.943.447,21 </a:t>
                      </a:r>
                    </a:p>
                  </a:txBody>
                  <a:tcPr marL="7620" marR="7620" marT="7620" marB="0" anchor="ctr"/>
                </a:tc>
                <a:tc>
                  <a:txBody>
                    <a:bodyPr/>
                    <a:lstStyle/>
                    <a:p>
                      <a:pPr algn="ctr" fontAlgn="ctr"/>
                      <a:r>
                        <a:rPr lang="es-BO" sz="1800" b="0" i="0" u="none" strike="noStrike" dirty="0">
                          <a:solidFill>
                            <a:srgbClr val="000000"/>
                          </a:solidFill>
                          <a:effectLst/>
                          <a:latin typeface="Arial" panose="020B0604020202020204" pitchFamily="34" charset="0"/>
                          <a:cs typeface="Arial" panose="020B0604020202020204" pitchFamily="34" charset="0"/>
                        </a:rPr>
                        <a:t>30.250.607,28</a:t>
                      </a:r>
                    </a:p>
                  </a:txBody>
                  <a:tcPr marL="7620" marR="7620" marT="7620" marB="0" anchor="ctr"/>
                </a:tc>
                <a:tc>
                  <a:txBody>
                    <a:bodyPr/>
                    <a:lstStyle/>
                    <a:p>
                      <a:pPr algn="ctr" fontAlgn="ctr"/>
                      <a:r>
                        <a:rPr lang="es-BO" sz="1800" b="0" i="0" u="none" strike="noStrike" dirty="0">
                          <a:solidFill>
                            <a:srgbClr val="000000"/>
                          </a:solidFill>
                          <a:effectLst/>
                          <a:latin typeface="Arial" panose="020B0604020202020204" pitchFamily="34" charset="0"/>
                          <a:cs typeface="Arial" panose="020B0604020202020204" pitchFamily="34" charset="0"/>
                        </a:rPr>
                        <a:t>2.686.960,382</a:t>
                      </a:r>
                    </a:p>
                  </a:txBody>
                  <a:tcPr marL="7620" marR="7620" marT="7620" marB="0" anchor="ctr"/>
                </a:tc>
                <a:tc>
                  <a:txBody>
                    <a:bodyPr/>
                    <a:lstStyle/>
                    <a:p>
                      <a:pPr algn="ctr" fontAlgn="ctr"/>
                      <a:r>
                        <a:rPr lang="es-BO" sz="1800" b="0" i="0" u="none" strike="noStrike" dirty="0">
                          <a:solidFill>
                            <a:srgbClr val="000000"/>
                          </a:solidFill>
                          <a:effectLst/>
                          <a:latin typeface="Arial" panose="020B0604020202020204" pitchFamily="34" charset="0"/>
                          <a:cs typeface="Arial" panose="020B0604020202020204" pitchFamily="34" charset="0"/>
                        </a:rPr>
                        <a:t> 127.507.094,11 </a:t>
                      </a:r>
                    </a:p>
                  </a:txBody>
                  <a:tcPr marL="7620" marR="7620" marT="7620" marB="0" anchor="ctr"/>
                </a:tc>
                <a:extLst>
                  <a:ext uri="{0D108BD9-81ED-4DB2-BD59-A6C34878D82A}">
                    <a16:rowId xmlns:a16="http://schemas.microsoft.com/office/drawing/2014/main" xmlns="" val="2351694354"/>
                  </a:ext>
                </a:extLst>
              </a:tr>
            </a:tbl>
          </a:graphicData>
        </a:graphic>
      </p:graphicFrame>
      <p:sp>
        <p:nvSpPr>
          <p:cNvPr id="6" name="Título 1">
            <a:extLst>
              <a:ext uri="{FF2B5EF4-FFF2-40B4-BE49-F238E27FC236}">
                <a16:creationId xmlns:a16="http://schemas.microsoft.com/office/drawing/2014/main" xmlns="" id="{26496CC9-B4BC-44B6-BE9A-1D38AA85AE9A}"/>
              </a:ext>
            </a:extLst>
          </p:cNvPr>
          <p:cNvSpPr>
            <a:spLocks noGrp="1"/>
          </p:cNvSpPr>
          <p:nvPr>
            <p:ph type="title"/>
          </p:nvPr>
        </p:nvSpPr>
        <p:spPr>
          <a:xfrm>
            <a:off x="983432" y="188640"/>
            <a:ext cx="10297142" cy="1368152"/>
          </a:xfrm>
          <a:solidFill>
            <a:schemeClr val="accent1"/>
          </a:solidFill>
        </p:spPr>
        <p:txBody>
          <a:bodyPr>
            <a:noAutofit/>
          </a:bodyPr>
          <a:lstStyle/>
          <a:p>
            <a:pPr algn="ctr"/>
            <a:r>
              <a:rPr lang="es-BO" sz="2800" dirty="0">
                <a:solidFill>
                  <a:schemeClr val="lt1"/>
                </a:solidFill>
                <a:effectLst/>
                <a:latin typeface="Arial" panose="020B0604020202020204" pitchFamily="34" charset="0"/>
                <a:ea typeface="+mn-ea"/>
                <a:cs typeface="Arial" panose="020B0604020202020204" pitchFamily="34" charset="0"/>
              </a:rPr>
              <a:t>EMBALSE </a:t>
            </a:r>
            <a:r>
              <a:rPr lang="es-BO" sz="2800" dirty="0" smtClean="0">
                <a:solidFill>
                  <a:schemeClr val="lt1"/>
                </a:solidFill>
                <a:effectLst/>
                <a:latin typeface="Arial" panose="020B0604020202020204" pitchFamily="34" charset="0"/>
                <a:ea typeface="+mn-ea"/>
                <a:cs typeface="Arial" panose="020B0604020202020204" pitchFamily="34" charset="0"/>
              </a:rPr>
              <a:t>MISICUNI - BALANCE </a:t>
            </a:r>
            <a:r>
              <a:rPr lang="es-BO" sz="2800" dirty="0">
                <a:solidFill>
                  <a:schemeClr val="lt1"/>
                </a:solidFill>
                <a:effectLst/>
                <a:latin typeface="Arial" panose="020B0604020202020204" pitchFamily="34" charset="0"/>
                <a:ea typeface="+mn-ea"/>
                <a:cs typeface="Arial" panose="020B0604020202020204" pitchFamily="34" charset="0"/>
              </a:rPr>
              <a:t>HIDROLOGICO </a:t>
            </a:r>
            <a:br>
              <a:rPr lang="es-BO" sz="2800" dirty="0">
                <a:solidFill>
                  <a:schemeClr val="lt1"/>
                </a:solidFill>
                <a:effectLst/>
                <a:latin typeface="Arial" panose="020B0604020202020204" pitchFamily="34" charset="0"/>
                <a:ea typeface="+mn-ea"/>
                <a:cs typeface="Arial" panose="020B0604020202020204" pitchFamily="34" charset="0"/>
              </a:rPr>
            </a:br>
            <a:r>
              <a:rPr lang="es-BO" sz="2800" dirty="0">
                <a:solidFill>
                  <a:schemeClr val="lt1"/>
                </a:solidFill>
                <a:effectLst/>
                <a:latin typeface="Arial" panose="020B0604020202020204" pitchFamily="34" charset="0"/>
                <a:ea typeface="+mn-ea"/>
                <a:cs typeface="Arial" panose="020B0604020202020204" pitchFamily="34" charset="0"/>
              </a:rPr>
              <a:t>2020</a:t>
            </a:r>
            <a:endParaRPr lang="es-US" sz="2800" dirty="0">
              <a:solidFill>
                <a:schemeClr val="lt1"/>
              </a:solidFill>
              <a:effectLst/>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xmlns="" id="{8F381CD5-E7CE-415D-8D01-43152090CD35}"/>
              </a:ext>
            </a:extLst>
          </p:cNvPr>
          <p:cNvSpPr txBox="1"/>
          <p:nvPr/>
        </p:nvSpPr>
        <p:spPr>
          <a:xfrm>
            <a:off x="695400" y="3501008"/>
            <a:ext cx="11377264" cy="2862322"/>
          </a:xfrm>
          <a:prstGeom prst="rect">
            <a:avLst/>
          </a:prstGeom>
          <a:noFill/>
        </p:spPr>
        <p:txBody>
          <a:bodyPr wrap="square" rtlCol="0">
            <a:spAutoFit/>
          </a:bodyPr>
          <a:lstStyle/>
          <a:p>
            <a:endParaRPr lang="es-BO" dirty="0"/>
          </a:p>
          <a:p>
            <a:r>
              <a:rPr lang="es-BO" sz="2400" b="1" dirty="0"/>
              <a:t>El volumen de agua almacenado a inicios del 2020 es 99,94 MMm3</a:t>
            </a:r>
          </a:p>
          <a:p>
            <a:endParaRPr lang="es-BO" sz="2400" b="1" dirty="0"/>
          </a:p>
          <a:p>
            <a:r>
              <a:rPr lang="es-BO" sz="2400" b="1" dirty="0"/>
              <a:t>Se estima extraer un volumen de agua para consumo humano de 18,9 MMm3</a:t>
            </a:r>
          </a:p>
          <a:p>
            <a:endParaRPr lang="es-BO" sz="2400" b="1" dirty="0"/>
          </a:p>
          <a:p>
            <a:r>
              <a:rPr lang="es-BO" sz="2400" b="1" dirty="0"/>
              <a:t>Se estima embalsar al final de la temporada de lluvias (abril) 160 MMm3</a:t>
            </a:r>
          </a:p>
          <a:p>
            <a:endParaRPr lang="es-BO" dirty="0"/>
          </a:p>
        </p:txBody>
      </p:sp>
    </p:spTree>
    <p:extLst>
      <p:ext uri="{BB962C8B-B14F-4D97-AF65-F5344CB8AC3E}">
        <p14:creationId xmlns:p14="http://schemas.microsoft.com/office/powerpoint/2010/main" val="1454975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07568" y="404664"/>
            <a:ext cx="7909208" cy="638944"/>
          </a:xfrm>
        </p:spPr>
        <p:txBody>
          <a:bodyPr/>
          <a:lstStyle/>
          <a:p>
            <a:pPr algn="ctr"/>
            <a:r>
              <a:rPr lang="es-ES" sz="4000" b="1" dirty="0" smtClean="0"/>
              <a:t>DATOS INSTITUCIONALES</a:t>
            </a:r>
            <a:endParaRPr lang="es-ES" sz="4000" b="1" dirty="0"/>
          </a:p>
        </p:txBody>
      </p:sp>
      <p:sp>
        <p:nvSpPr>
          <p:cNvPr id="3" name="2 Marcador de contenido"/>
          <p:cNvSpPr>
            <a:spLocks noGrp="1"/>
          </p:cNvSpPr>
          <p:nvPr>
            <p:ph sz="quarter" idx="13"/>
          </p:nvPr>
        </p:nvSpPr>
        <p:spPr>
          <a:xfrm>
            <a:off x="263352" y="1268760"/>
            <a:ext cx="11648232" cy="5040560"/>
          </a:xfrm>
        </p:spPr>
        <p:txBody>
          <a:bodyPr>
            <a:noAutofit/>
          </a:bodyPr>
          <a:lstStyle/>
          <a:p>
            <a:pPr algn="just">
              <a:lnSpc>
                <a:spcPct val="120000"/>
              </a:lnSpc>
              <a:spcBef>
                <a:spcPts val="0"/>
              </a:spcBef>
            </a:pPr>
            <a:r>
              <a:rPr lang="es-ES" sz="2800" dirty="0"/>
              <a:t>La empresa Misicuni, </a:t>
            </a:r>
            <a:r>
              <a:rPr lang="es-ES" sz="2800" dirty="0" smtClean="0"/>
              <a:t>ha sido </a:t>
            </a:r>
            <a:r>
              <a:rPr lang="es-ES" sz="2800" dirty="0"/>
              <a:t>creada por la L</a:t>
            </a:r>
            <a:r>
              <a:rPr lang="es-ES" sz="2800" dirty="0" smtClean="0"/>
              <a:t>ey </a:t>
            </a:r>
            <a:r>
              <a:rPr lang="es-ES" sz="2800" dirty="0"/>
              <a:t>N° 951 de 22 de Octubre de </a:t>
            </a:r>
            <a:r>
              <a:rPr lang="es-ES" sz="2800" dirty="0" smtClean="0"/>
              <a:t>1987, </a:t>
            </a:r>
            <a:r>
              <a:rPr lang="es-ES" sz="2800" dirty="0"/>
              <a:t>reglamentada por el Decreto Supremo N° 22007 de 13 de septiembre de 1988, y modificada su constitución por la </a:t>
            </a:r>
            <a:r>
              <a:rPr lang="es-ES" sz="2800" dirty="0" smtClean="0"/>
              <a:t>Ley </a:t>
            </a:r>
            <a:r>
              <a:rPr lang="es-ES" sz="2800" dirty="0"/>
              <a:t>N° 1605 </a:t>
            </a:r>
            <a:r>
              <a:rPr lang="es-ES" sz="2800" dirty="0" smtClean="0"/>
              <a:t>y Ley 3470, disposiciones que se constituyen en el marco regulador de su funcionamiento.</a:t>
            </a:r>
          </a:p>
          <a:p>
            <a:pPr algn="just">
              <a:lnSpc>
                <a:spcPct val="120000"/>
              </a:lnSpc>
              <a:spcBef>
                <a:spcPts val="0"/>
              </a:spcBef>
            </a:pPr>
            <a:r>
              <a:rPr lang="es-ES" sz="2800" dirty="0" smtClean="0"/>
              <a:t>La Empresa MISICUNI es un sujeto de Derecho Público, con personalidad jurídica y autonomía técnica, financiera y administrativa, patrimonio propio, con participación y control social, por </a:t>
            </a:r>
            <a:r>
              <a:rPr lang="es-ES" sz="2800" dirty="0"/>
              <a:t>é</a:t>
            </a:r>
            <a:r>
              <a:rPr lang="es-ES" sz="2800" dirty="0" smtClean="0"/>
              <a:t>stos componentes se determina como una empresa público – social de acuerdo a lo establecido en el Articulo 1º de la Ley 3470.</a:t>
            </a:r>
            <a:endParaRPr lang="es-ES" sz="2800" dirty="0"/>
          </a:p>
        </p:txBody>
      </p:sp>
    </p:spTree>
    <p:extLst>
      <p:ext uri="{BB962C8B-B14F-4D97-AF65-F5344CB8AC3E}">
        <p14:creationId xmlns:p14="http://schemas.microsoft.com/office/powerpoint/2010/main" val="576445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158427B8-1F12-493A-A2A5-38C3358FC42A}"/>
              </a:ext>
            </a:extLst>
          </p:cNvPr>
          <p:cNvSpPr>
            <a:spLocks noGrp="1"/>
          </p:cNvSpPr>
          <p:nvPr/>
        </p:nvSpPr>
        <p:spPr>
          <a:xfrm>
            <a:off x="0" y="35089"/>
            <a:ext cx="12192000" cy="1161663"/>
          </a:xfrm>
          <a:prstGeom prst="rect">
            <a:avLst/>
          </a:prstGeom>
          <a:solidFill>
            <a:schemeClr val="accent1"/>
          </a:solidFill>
        </p:spPr>
        <p:txBody>
          <a:bodyPr vert="horz" rtlCol="0" anchor="ctr">
            <a:noAutofit/>
            <a:scene3d>
              <a:camera prst="orthographicFront"/>
              <a:lightRig rig="soft" dir="t"/>
            </a:scene3d>
            <a:sp3d prstMaterial="softEdge">
              <a:bevelT w="25400" h="25400"/>
            </a:sp3d>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s-BO" sz="2400" b="1" dirty="0">
                <a:solidFill>
                  <a:schemeClr val="bg1"/>
                </a:solidFill>
                <a:latin typeface="Arial" panose="020B0604020202020204" pitchFamily="34" charset="0"/>
                <a:cs typeface="Arial" panose="020B0604020202020204" pitchFamily="34" charset="0"/>
              </a:rPr>
              <a:t>EMBALSE MISICUNI </a:t>
            </a:r>
          </a:p>
          <a:p>
            <a:pPr algn="ctr"/>
            <a:r>
              <a:rPr lang="es-BO" sz="2400" b="1" dirty="0">
                <a:solidFill>
                  <a:schemeClr val="bg1"/>
                </a:solidFill>
                <a:latin typeface="Arial" panose="020B0604020202020204" pitchFamily="34" charset="0"/>
                <a:cs typeface="Arial" panose="020B0604020202020204" pitchFamily="34" charset="0"/>
              </a:rPr>
              <a:t>ESTIMACION DE LA EVOLUCION DEL VOLUMEN</a:t>
            </a:r>
          </a:p>
          <a:p>
            <a:pPr algn="ctr"/>
            <a:r>
              <a:rPr lang="es-BO" sz="2400" b="1" dirty="0">
                <a:solidFill>
                  <a:schemeClr val="bg1"/>
                </a:solidFill>
                <a:latin typeface="Arial" panose="020B0604020202020204" pitchFamily="34" charset="0"/>
                <a:cs typeface="Arial" panose="020B0604020202020204" pitchFamily="34" charset="0"/>
              </a:rPr>
              <a:t>AL FINAL DE LA TEMPORADA DE LLUVIA 2020-2019</a:t>
            </a:r>
          </a:p>
        </p:txBody>
      </p:sp>
      <p:graphicFrame>
        <p:nvGraphicFramePr>
          <p:cNvPr id="7" name="Gráfico 6">
            <a:extLst>
              <a:ext uri="{FF2B5EF4-FFF2-40B4-BE49-F238E27FC236}">
                <a16:creationId xmlns:a16="http://schemas.microsoft.com/office/drawing/2014/main" xmlns="" id="{82F7EE7A-0272-4AE9-85BD-7C4BB3252A49}"/>
              </a:ext>
            </a:extLst>
          </p:cNvPr>
          <p:cNvGraphicFramePr>
            <a:graphicFrameLocks/>
          </p:cNvGraphicFramePr>
          <p:nvPr>
            <p:extLst>
              <p:ext uri="{D42A27DB-BD31-4B8C-83A1-F6EECF244321}">
                <p14:modId xmlns:p14="http://schemas.microsoft.com/office/powerpoint/2010/main" val="3647351059"/>
              </p:ext>
            </p:extLst>
          </p:nvPr>
        </p:nvGraphicFramePr>
        <p:xfrm>
          <a:off x="0" y="1196750"/>
          <a:ext cx="12192000" cy="5661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76491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124744"/>
          </a:xfrm>
          <a:solidFill>
            <a:schemeClr val="accent1"/>
          </a:solidFill>
        </p:spPr>
        <p:txBody>
          <a:bodyPr>
            <a:noAutofit/>
          </a:bodyPr>
          <a:lstStyle/>
          <a:p>
            <a:pPr algn="ctr"/>
            <a:r>
              <a:rPr lang="es-BO" sz="2400" dirty="0">
                <a:solidFill>
                  <a:schemeClr val="bg1"/>
                </a:solidFill>
              </a:rPr>
              <a:t>AGUA ESTIMADA A SER ENTREGADA A SEMAPA</a:t>
            </a:r>
            <a:br>
              <a:rPr lang="es-BO" sz="2400" dirty="0">
                <a:solidFill>
                  <a:schemeClr val="bg1"/>
                </a:solidFill>
              </a:rPr>
            </a:br>
            <a:r>
              <a:rPr lang="es-BO" sz="2400" dirty="0">
                <a:solidFill>
                  <a:schemeClr val="bg1"/>
                </a:solidFill>
              </a:rPr>
              <a:t>Volumen vs Caudal</a:t>
            </a:r>
            <a:br>
              <a:rPr lang="es-BO" sz="2400" dirty="0">
                <a:solidFill>
                  <a:schemeClr val="bg1"/>
                </a:solidFill>
              </a:rPr>
            </a:br>
            <a:r>
              <a:rPr lang="es-BO" sz="2400" dirty="0">
                <a:solidFill>
                  <a:schemeClr val="bg1"/>
                </a:solidFill>
              </a:rPr>
              <a:t> Gestión 2020 vs 2019</a:t>
            </a:r>
            <a:endParaRPr lang="es-US" sz="2400" dirty="0">
              <a:solidFill>
                <a:schemeClr val="bg1"/>
              </a:solidFill>
            </a:endParaRPr>
          </a:p>
        </p:txBody>
      </p:sp>
      <p:graphicFrame>
        <p:nvGraphicFramePr>
          <p:cNvPr id="4" name="5 Gráfico">
            <a:extLst>
              <a:ext uri="{FF2B5EF4-FFF2-40B4-BE49-F238E27FC236}">
                <a16:creationId xmlns:a16="http://schemas.microsoft.com/office/drawing/2014/main" xmlns="" id="{DC06804B-E3F3-4287-9B40-F5EB3B08508B}"/>
              </a:ext>
            </a:extLst>
          </p:cNvPr>
          <p:cNvGraphicFramePr>
            <a:graphicFrameLocks/>
          </p:cNvGraphicFramePr>
          <p:nvPr>
            <p:extLst>
              <p:ext uri="{D42A27DB-BD31-4B8C-83A1-F6EECF244321}">
                <p14:modId xmlns:p14="http://schemas.microsoft.com/office/powerpoint/2010/main" val="2595825726"/>
              </p:ext>
            </p:extLst>
          </p:nvPr>
        </p:nvGraphicFramePr>
        <p:xfrm>
          <a:off x="0" y="1052736"/>
          <a:ext cx="12192000" cy="58052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9180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xmlns="" id="{46596A0B-2F10-494F-BE50-5DA0BAEBAD50}"/>
              </a:ext>
            </a:extLst>
          </p:cNvPr>
          <p:cNvSpPr>
            <a:spLocks noGrp="1"/>
          </p:cNvSpPr>
          <p:nvPr>
            <p:ph type="title"/>
          </p:nvPr>
        </p:nvSpPr>
        <p:spPr>
          <a:xfrm>
            <a:off x="0" y="0"/>
            <a:ext cx="12192000" cy="1052736"/>
          </a:xfrm>
          <a:solidFill>
            <a:schemeClr val="accent1"/>
          </a:solidFill>
        </p:spPr>
        <p:txBody>
          <a:bodyPr>
            <a:noAutofit/>
          </a:bodyPr>
          <a:lstStyle/>
          <a:p>
            <a:pPr algn="ctr"/>
            <a:r>
              <a:rPr lang="es-BO" sz="2800" dirty="0">
                <a:solidFill>
                  <a:schemeClr val="bg1"/>
                </a:solidFill>
              </a:rPr>
              <a:t>VOLUMEN TOTAL DE AGUA ESTIMADA A SER ENTREGADA A SEMAPA</a:t>
            </a:r>
            <a:br>
              <a:rPr lang="es-BO" sz="2800" dirty="0">
                <a:solidFill>
                  <a:schemeClr val="bg1"/>
                </a:solidFill>
              </a:rPr>
            </a:br>
            <a:r>
              <a:rPr lang="es-BO" sz="2800" dirty="0">
                <a:solidFill>
                  <a:schemeClr val="bg1"/>
                </a:solidFill>
              </a:rPr>
              <a:t> Gestión 2020 vs 2019</a:t>
            </a:r>
            <a:endParaRPr lang="es-US" sz="2800" dirty="0">
              <a:solidFill>
                <a:schemeClr val="bg1"/>
              </a:solidFill>
            </a:endParaRPr>
          </a:p>
        </p:txBody>
      </p:sp>
      <p:graphicFrame>
        <p:nvGraphicFramePr>
          <p:cNvPr id="5" name="Gráfico 4">
            <a:extLst>
              <a:ext uri="{FF2B5EF4-FFF2-40B4-BE49-F238E27FC236}">
                <a16:creationId xmlns:a16="http://schemas.microsoft.com/office/drawing/2014/main" xmlns="" id="{0E39F80A-80AE-4BCC-9282-F58011993324}"/>
              </a:ext>
            </a:extLst>
          </p:cNvPr>
          <p:cNvGraphicFramePr>
            <a:graphicFrameLocks/>
          </p:cNvGraphicFramePr>
          <p:nvPr>
            <p:extLst>
              <p:ext uri="{D42A27DB-BD31-4B8C-83A1-F6EECF244321}">
                <p14:modId xmlns:p14="http://schemas.microsoft.com/office/powerpoint/2010/main" val="2810270063"/>
              </p:ext>
            </p:extLst>
          </p:nvPr>
        </p:nvGraphicFramePr>
        <p:xfrm>
          <a:off x="0" y="1052736"/>
          <a:ext cx="12192000" cy="58052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1359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0"/>
            <a:ext cx="12192000" cy="775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ln w="0"/>
              <a:solidFill>
                <a:schemeClr val="tx1"/>
              </a:solidFill>
              <a:effectLst>
                <a:outerShdw blurRad="38100" dist="19050" dir="2700000" algn="tl" rotWithShape="0">
                  <a:schemeClr val="dk1">
                    <a:alpha val="40000"/>
                  </a:schemeClr>
                </a:outerShdw>
              </a:effectLst>
            </a:endParaRPr>
          </a:p>
        </p:txBody>
      </p:sp>
      <p:sp>
        <p:nvSpPr>
          <p:cNvPr id="2" name="Título 1"/>
          <p:cNvSpPr>
            <a:spLocks noGrp="1"/>
          </p:cNvSpPr>
          <p:nvPr>
            <p:ph type="title"/>
          </p:nvPr>
        </p:nvSpPr>
        <p:spPr>
          <a:xfrm>
            <a:off x="2043620" y="0"/>
            <a:ext cx="8228843" cy="761426"/>
          </a:xfrm>
        </p:spPr>
        <p:txBody>
          <a:bodyPr>
            <a:noAutofit/>
          </a:bodyPr>
          <a:lstStyle/>
          <a:p>
            <a:pPr algn="ctr"/>
            <a:r>
              <a:rPr lang="es-BO" sz="2800" dirty="0">
                <a:solidFill>
                  <a:schemeClr val="tx1"/>
                </a:solidFill>
              </a:rPr>
              <a:t>MANTENIMIENTO PLANTA DE TRATAMIENTO</a:t>
            </a:r>
            <a:endParaRPr lang="es-US" sz="2800" dirty="0">
              <a:solidFill>
                <a:schemeClr val="tx1"/>
              </a:solidFill>
            </a:endParaRPr>
          </a:p>
        </p:txBody>
      </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l="2903" r="2391" b="17689"/>
          <a:stretch/>
        </p:blipFill>
        <p:spPr>
          <a:xfrm>
            <a:off x="34393" y="806218"/>
            <a:ext cx="12192000" cy="6082749"/>
          </a:xfrm>
          <a:prstGeom prst="rect">
            <a:avLst/>
          </a:prstGeom>
        </p:spPr>
      </p:pic>
    </p:spTree>
    <p:extLst>
      <p:ext uri="{BB962C8B-B14F-4D97-AF65-F5344CB8AC3E}">
        <p14:creationId xmlns:p14="http://schemas.microsoft.com/office/powerpoint/2010/main" val="40922572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AA277510-9B36-4CC8-967E-8DFCEAA92A56}"/>
              </a:ext>
            </a:extLst>
          </p:cNvPr>
          <p:cNvSpPr txBox="1"/>
          <p:nvPr/>
        </p:nvSpPr>
        <p:spPr>
          <a:xfrm>
            <a:off x="331765" y="980728"/>
            <a:ext cx="11892644" cy="5170646"/>
          </a:xfrm>
          <a:prstGeom prst="rect">
            <a:avLst/>
          </a:prstGeom>
          <a:noFill/>
        </p:spPr>
        <p:txBody>
          <a:bodyPr wrap="square" rtlCol="0">
            <a:spAutoFit/>
          </a:bodyPr>
          <a:lstStyle/>
          <a:p>
            <a:pPr marL="285750" indent="-285750">
              <a:buFont typeface="Wingdings" panose="05000000000000000000" pitchFamily="2" charset="2"/>
              <a:buChar char="v"/>
            </a:pPr>
            <a:r>
              <a:rPr lang="es-BO" sz="2200" b="1" dirty="0">
                <a:latin typeface="Arial" panose="020B0604020202020204" pitchFamily="34" charset="0"/>
                <a:cs typeface="Arial" panose="020B0604020202020204" pitchFamily="34" charset="0"/>
              </a:rPr>
              <a:t>MANTENIMIENTO OBRAS CIVILES :				</a:t>
            </a:r>
            <a:r>
              <a:rPr lang="es-BO" sz="2200" b="1" dirty="0" smtClean="0">
                <a:latin typeface="Arial" panose="020B0604020202020204" pitchFamily="34" charset="0"/>
                <a:cs typeface="Arial" panose="020B0604020202020204" pitchFamily="34" charset="0"/>
              </a:rPr>
              <a:t>	Bs. 252.150,00</a:t>
            </a:r>
            <a:r>
              <a:rPr lang="es-BO" sz="2200" dirty="0" smtClean="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s-BO" sz="2200" dirty="0" smtClean="0">
                <a:latin typeface="Arial" panose="020B0604020202020204" pitchFamily="34" charset="0"/>
                <a:cs typeface="Arial" panose="020B0604020202020204" pitchFamily="34" charset="0"/>
              </a:rPr>
              <a:t>Mantenimiento y reparación de equipos electromecánicos      		 Bs. 6.000,00	</a:t>
            </a:r>
          </a:p>
          <a:p>
            <a:pPr marL="285750" indent="-285750" algn="just">
              <a:buFont typeface="Arial" panose="020B0604020202020204" pitchFamily="34" charset="0"/>
              <a:buChar char="•"/>
            </a:pPr>
            <a:r>
              <a:rPr lang="es-BO" sz="2200" dirty="0" smtClean="0">
                <a:latin typeface="Arial" panose="020B0604020202020204" pitchFamily="34" charset="0"/>
                <a:cs typeface="Arial" panose="020B0604020202020204" pitchFamily="34" charset="0"/>
              </a:rPr>
              <a:t>Implementación </a:t>
            </a:r>
            <a:r>
              <a:rPr lang="es-BO" sz="2200" dirty="0">
                <a:latin typeface="Arial" panose="020B0604020202020204" pitchFamily="34" charset="0"/>
                <a:cs typeface="Arial" panose="020B0604020202020204" pitchFamily="34" charset="0"/>
              </a:rPr>
              <a:t>de Señalización vertical y horizontal de    	</a:t>
            </a:r>
            <a:r>
              <a:rPr lang="es-BO" sz="2200" dirty="0" smtClean="0">
                <a:latin typeface="Arial" panose="020B0604020202020204" pitchFamily="34" charset="0"/>
                <a:cs typeface="Arial" panose="020B0604020202020204" pitchFamily="34" charset="0"/>
              </a:rPr>
              <a:t>	 </a:t>
            </a:r>
            <a:r>
              <a:rPr lang="es-BO" sz="2200" dirty="0">
                <a:latin typeface="Arial" panose="020B0604020202020204" pitchFamily="34" charset="0"/>
                <a:cs typeface="Arial" panose="020B0604020202020204" pitchFamily="34" charset="0"/>
              </a:rPr>
              <a:t>Bs. </a:t>
            </a:r>
            <a:r>
              <a:rPr lang="es-BO" sz="2200" dirty="0" smtClean="0">
                <a:latin typeface="Arial" panose="020B0604020202020204" pitchFamily="34" charset="0"/>
                <a:cs typeface="Arial" panose="020B0604020202020204" pitchFamily="34" charset="0"/>
              </a:rPr>
              <a:t>5.000,00</a:t>
            </a:r>
            <a:r>
              <a:rPr lang="es-BO" sz="2200" dirty="0">
                <a:latin typeface="Arial" panose="020B0604020202020204" pitchFamily="34" charset="0"/>
                <a:cs typeface="Arial" panose="020B0604020202020204" pitchFamily="34" charset="0"/>
              </a:rPr>
              <a:t>	</a:t>
            </a:r>
          </a:p>
          <a:p>
            <a:pPr algn="just"/>
            <a:r>
              <a:rPr lang="es-BO" sz="2200" dirty="0">
                <a:latin typeface="Arial" panose="020B0604020202020204" pitchFamily="34" charset="0"/>
                <a:cs typeface="Arial" panose="020B0604020202020204" pitchFamily="34" charset="0"/>
              </a:rPr>
              <a:t>    Seguridad Industrial según RM N°849/14.</a:t>
            </a:r>
          </a:p>
          <a:p>
            <a:pPr marL="285750" indent="-285750" algn="just">
              <a:buFont typeface="Arial" panose="020B0604020202020204" pitchFamily="34" charset="0"/>
              <a:buChar char="•"/>
            </a:pPr>
            <a:r>
              <a:rPr lang="es-BO" sz="2200" dirty="0" smtClean="0">
                <a:latin typeface="Arial" panose="020B0604020202020204" pitchFamily="34" charset="0"/>
                <a:cs typeface="Arial" panose="020B0604020202020204" pitchFamily="34" charset="0"/>
              </a:rPr>
              <a:t>Mantenimiento de caminos de acceso PTAP </a:t>
            </a:r>
            <a:r>
              <a:rPr lang="es-BO" sz="2200" dirty="0">
                <a:latin typeface="Arial" panose="020B0604020202020204" pitchFamily="34" charset="0"/>
                <a:cs typeface="Arial" panose="020B0604020202020204" pitchFamily="34" charset="0"/>
              </a:rPr>
              <a:t>				 Bs. </a:t>
            </a:r>
            <a:r>
              <a:rPr lang="es-BO" sz="2200" dirty="0" smtClean="0">
                <a:latin typeface="Arial" panose="020B0604020202020204" pitchFamily="34" charset="0"/>
                <a:cs typeface="Arial" panose="020B0604020202020204" pitchFamily="34" charset="0"/>
              </a:rPr>
              <a:t>35.000,00</a:t>
            </a:r>
            <a:r>
              <a:rPr lang="es-BO" sz="22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s-BO" sz="2200" dirty="0" smtClean="0">
                <a:latin typeface="Arial" panose="020B0604020202020204" pitchFamily="34" charset="0"/>
                <a:cs typeface="Arial" panose="020B0604020202020204" pitchFamily="34" charset="0"/>
              </a:rPr>
              <a:t>Instalación de accesorios PRFV y Válvula de regulación DN1000</a:t>
            </a:r>
            <a:r>
              <a:rPr lang="es-BO" sz="2200" dirty="0">
                <a:latin typeface="Arial" panose="020B0604020202020204" pitchFamily="34" charset="0"/>
                <a:cs typeface="Arial" panose="020B0604020202020204" pitchFamily="34" charset="0"/>
              </a:rPr>
              <a:t>	</a:t>
            </a:r>
            <a:r>
              <a:rPr lang="es-BO" sz="2200" dirty="0" smtClean="0">
                <a:latin typeface="Arial" panose="020B0604020202020204" pitchFamily="34" charset="0"/>
                <a:cs typeface="Arial" panose="020B0604020202020204" pitchFamily="34" charset="0"/>
              </a:rPr>
              <a:t> Bs. 140.000,00</a:t>
            </a:r>
            <a:endParaRPr lang="es-BO" sz="22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BO" sz="2200" dirty="0">
                <a:latin typeface="Arial" panose="020B0604020202020204" pitchFamily="34" charset="0"/>
                <a:cs typeface="Arial" panose="020B0604020202020204" pitchFamily="34" charset="0"/>
              </a:rPr>
              <a:t>Cambio de la red de agua  exterior  alrededor de la PTAP. 		 Bs. </a:t>
            </a:r>
            <a:r>
              <a:rPr lang="es-BO" sz="2200" dirty="0" smtClean="0">
                <a:latin typeface="Arial" panose="020B0604020202020204" pitchFamily="34" charset="0"/>
                <a:cs typeface="Arial" panose="020B0604020202020204" pitchFamily="34" charset="0"/>
              </a:rPr>
              <a:t>16.000,00</a:t>
            </a:r>
            <a:r>
              <a:rPr lang="es-BO" sz="2200" dirty="0">
                <a:latin typeface="Arial" panose="020B0604020202020204" pitchFamily="34" charset="0"/>
                <a:cs typeface="Arial" panose="020B0604020202020204" pitchFamily="34" charset="0"/>
              </a:rPr>
              <a:t>	</a:t>
            </a:r>
          </a:p>
          <a:p>
            <a:pPr marL="285750" indent="-285750" algn="just">
              <a:buFont typeface="Arial" panose="020B0604020202020204" pitchFamily="34" charset="0"/>
              <a:buChar char="•"/>
            </a:pPr>
            <a:r>
              <a:rPr lang="es-BO" sz="2200" dirty="0" smtClean="0">
                <a:latin typeface="Arial" panose="020B0604020202020204" pitchFamily="34" charset="0"/>
                <a:cs typeface="Arial" panose="020B0604020202020204" pitchFamily="34" charset="0"/>
              </a:rPr>
              <a:t>Mantenimiento de compuertas en filtros y tapas metálicas.  </a:t>
            </a:r>
            <a:r>
              <a:rPr lang="es-BO" sz="2200" dirty="0">
                <a:latin typeface="Arial" panose="020B0604020202020204" pitchFamily="34" charset="0"/>
                <a:cs typeface="Arial" panose="020B0604020202020204" pitchFamily="34" charset="0"/>
              </a:rPr>
              <a:t>	 </a:t>
            </a:r>
            <a:r>
              <a:rPr lang="es-BO" sz="2200" dirty="0" smtClean="0">
                <a:latin typeface="Arial" panose="020B0604020202020204" pitchFamily="34" charset="0"/>
                <a:cs typeface="Arial" panose="020B0604020202020204" pitchFamily="34" charset="0"/>
              </a:rPr>
              <a:t>            Bs</a:t>
            </a:r>
            <a:r>
              <a:rPr lang="es-BO" sz="2200" dirty="0">
                <a:latin typeface="Arial" panose="020B0604020202020204" pitchFamily="34" charset="0"/>
                <a:cs typeface="Arial" panose="020B0604020202020204" pitchFamily="34" charset="0"/>
              </a:rPr>
              <a:t>. </a:t>
            </a:r>
            <a:r>
              <a:rPr lang="es-BO" sz="2200" dirty="0" smtClean="0">
                <a:latin typeface="Arial" panose="020B0604020202020204" pitchFamily="34" charset="0"/>
                <a:cs typeface="Arial" panose="020B0604020202020204" pitchFamily="34" charset="0"/>
              </a:rPr>
              <a:t>35.000,00</a:t>
            </a:r>
            <a:endParaRPr lang="es-BO" sz="22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BO" sz="2200" dirty="0" smtClean="0">
                <a:latin typeface="Arial" panose="020B0604020202020204" pitchFamily="34" charset="0"/>
                <a:cs typeface="Arial" panose="020B0604020202020204" pitchFamily="34" charset="0"/>
              </a:rPr>
              <a:t>Tendido de tubería  HDPE 300mm salida tanque de contacto  </a:t>
            </a:r>
            <a:r>
              <a:rPr lang="es-BO" sz="2200" dirty="0">
                <a:latin typeface="Arial" panose="020B0604020202020204" pitchFamily="34" charset="0"/>
                <a:cs typeface="Arial" panose="020B0604020202020204" pitchFamily="34" charset="0"/>
              </a:rPr>
              <a:t>	 </a:t>
            </a:r>
            <a:r>
              <a:rPr lang="es-BO" sz="2200" dirty="0" smtClean="0">
                <a:latin typeface="Arial" panose="020B0604020202020204" pitchFamily="34" charset="0"/>
                <a:cs typeface="Arial" panose="020B0604020202020204" pitchFamily="34" charset="0"/>
              </a:rPr>
              <a:t>            Bs</a:t>
            </a:r>
            <a:r>
              <a:rPr lang="es-BO" sz="2200" dirty="0">
                <a:latin typeface="Arial" panose="020B0604020202020204" pitchFamily="34" charset="0"/>
                <a:cs typeface="Arial" panose="020B0604020202020204" pitchFamily="34" charset="0"/>
              </a:rPr>
              <a:t>. </a:t>
            </a:r>
            <a:r>
              <a:rPr lang="es-BO" sz="2200" dirty="0" smtClean="0">
                <a:latin typeface="Arial" panose="020B0604020202020204" pitchFamily="34" charset="0"/>
                <a:cs typeface="Arial" panose="020B0604020202020204" pitchFamily="34" charset="0"/>
              </a:rPr>
              <a:t>15.150,00</a:t>
            </a:r>
          </a:p>
          <a:p>
            <a:pPr algn="just"/>
            <a:r>
              <a:rPr lang="es-BO" sz="2200" dirty="0" smtClean="0">
                <a:latin typeface="Arial" panose="020B0604020202020204" pitchFamily="34" charset="0"/>
                <a:cs typeface="Arial" panose="020B0604020202020204" pitchFamily="34" charset="0"/>
              </a:rPr>
              <a:t>   </a:t>
            </a:r>
            <a:endParaRPr lang="es-BO" sz="2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r>
              <a:rPr lang="es-BO" sz="2200" b="1" dirty="0">
                <a:latin typeface="Arial" panose="020B0604020202020204" pitchFamily="34" charset="0"/>
                <a:cs typeface="Arial" panose="020B0604020202020204" pitchFamily="34" charset="0"/>
              </a:rPr>
              <a:t>PRODUCTOS QUÍMICOS Y </a:t>
            </a:r>
            <a:r>
              <a:rPr lang="es-BO" sz="2200" b="1" dirty="0" smtClean="0">
                <a:latin typeface="Arial" panose="020B0604020202020204" pitchFamily="34" charset="0"/>
                <a:cs typeface="Arial" panose="020B0604020202020204" pitchFamily="34" charset="0"/>
              </a:rPr>
              <a:t>FARMACÉUTICOS**</a:t>
            </a:r>
            <a:r>
              <a:rPr lang="es-BO" sz="2200" b="1" dirty="0">
                <a:latin typeface="Arial" panose="020B0604020202020204" pitchFamily="34" charset="0"/>
                <a:cs typeface="Arial" panose="020B0604020202020204" pitchFamily="34" charset="0"/>
              </a:rPr>
              <a:t>		</a:t>
            </a:r>
            <a:r>
              <a:rPr lang="es-BO" sz="2200" b="1" dirty="0" smtClean="0">
                <a:latin typeface="Arial" panose="020B0604020202020204" pitchFamily="34" charset="0"/>
                <a:cs typeface="Arial" panose="020B0604020202020204" pitchFamily="34" charset="0"/>
              </a:rPr>
              <a:t>	 Bs.40.500,00 </a:t>
            </a:r>
            <a:r>
              <a:rPr lang="es-BO" sz="2200" b="1"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s-BO" sz="2200" dirty="0">
                <a:latin typeface="Arial" panose="020B0604020202020204" pitchFamily="34" charset="0"/>
                <a:cs typeface="Arial" panose="020B0604020202020204" pitchFamily="34" charset="0"/>
              </a:rPr>
              <a:t>Insumos químicos y de laboratorio, cloro, sulfato de aluminio y cal. 	</a:t>
            </a:r>
            <a:r>
              <a:rPr lang="es-BO" sz="2200" dirty="0" smtClean="0">
                <a:latin typeface="Arial" panose="020B0604020202020204" pitchFamily="34" charset="0"/>
                <a:cs typeface="Arial" panose="020B0604020202020204" pitchFamily="34" charset="0"/>
              </a:rPr>
              <a:t> </a:t>
            </a:r>
            <a:r>
              <a:rPr lang="es-BO" sz="2200" dirty="0">
                <a:latin typeface="Arial" panose="020B0604020202020204" pitchFamily="34" charset="0"/>
                <a:cs typeface="Arial" panose="020B0604020202020204" pitchFamily="34" charset="0"/>
              </a:rPr>
              <a:t>Bs. </a:t>
            </a:r>
            <a:r>
              <a:rPr lang="es-BO" sz="2200" dirty="0" smtClean="0">
                <a:latin typeface="Arial" panose="020B0604020202020204" pitchFamily="34" charset="0"/>
                <a:cs typeface="Arial" panose="020B0604020202020204" pitchFamily="34" charset="0"/>
              </a:rPr>
              <a:t>30.500,00 </a:t>
            </a:r>
          </a:p>
          <a:p>
            <a:pPr marL="285750" indent="-285750">
              <a:buFont typeface="Arial" panose="020B0604020202020204" pitchFamily="34" charset="0"/>
              <a:buChar char="•"/>
            </a:pPr>
            <a:r>
              <a:rPr lang="es-BO" sz="2200" dirty="0" smtClean="0">
                <a:latin typeface="Arial" panose="020B0604020202020204" pitchFamily="34" charset="0"/>
                <a:cs typeface="Arial" panose="020B0604020202020204" pitchFamily="34" charset="0"/>
              </a:rPr>
              <a:t>Análisis de laboratorio externo agua tratada  			 	 Bs</a:t>
            </a:r>
            <a:r>
              <a:rPr lang="es-BO" sz="2200" dirty="0">
                <a:latin typeface="Arial" panose="020B0604020202020204" pitchFamily="34" charset="0"/>
                <a:cs typeface="Arial" panose="020B0604020202020204" pitchFamily="34" charset="0"/>
              </a:rPr>
              <a:t>. </a:t>
            </a:r>
            <a:r>
              <a:rPr lang="es-BO" sz="2200" dirty="0" smtClean="0">
                <a:latin typeface="Arial" panose="020B0604020202020204" pitchFamily="34" charset="0"/>
                <a:cs typeface="Arial" panose="020B0604020202020204" pitchFamily="34" charset="0"/>
              </a:rPr>
              <a:t>10.000,00 </a:t>
            </a:r>
            <a:endParaRPr lang="es-BO" sz="2200" dirty="0">
              <a:latin typeface="Arial" panose="020B0604020202020204" pitchFamily="34" charset="0"/>
              <a:cs typeface="Arial" panose="020B0604020202020204" pitchFamily="34" charset="0"/>
            </a:endParaRPr>
          </a:p>
        </p:txBody>
      </p:sp>
      <p:sp>
        <p:nvSpPr>
          <p:cNvPr id="7" name="Rectángulo 6"/>
          <p:cNvSpPr/>
          <p:nvPr/>
        </p:nvSpPr>
        <p:spPr>
          <a:xfrm>
            <a:off x="1415480" y="0"/>
            <a:ext cx="9289032" cy="692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Título 1"/>
          <p:cNvSpPr>
            <a:spLocks noGrp="1"/>
          </p:cNvSpPr>
          <p:nvPr>
            <p:ph type="title"/>
          </p:nvPr>
        </p:nvSpPr>
        <p:spPr>
          <a:xfrm>
            <a:off x="2063552" y="156053"/>
            <a:ext cx="8208912" cy="524884"/>
          </a:xfrm>
        </p:spPr>
        <p:txBody>
          <a:bodyPr>
            <a:noAutofit/>
          </a:bodyPr>
          <a:lstStyle/>
          <a:p>
            <a:pPr algn="ctr"/>
            <a:r>
              <a:rPr lang="es-BO" sz="2800" dirty="0">
                <a:solidFill>
                  <a:schemeClr val="tx1"/>
                </a:solidFill>
              </a:rPr>
              <a:t>MANTENIMIENTO PLANTA DE TRATAMIENTO</a:t>
            </a:r>
            <a:endParaRPr lang="es-US" sz="2800" dirty="0">
              <a:solidFill>
                <a:schemeClr val="tx1"/>
              </a:solidFill>
            </a:endParaRPr>
          </a:p>
        </p:txBody>
      </p:sp>
    </p:spTree>
    <p:extLst>
      <p:ext uri="{BB962C8B-B14F-4D97-AF65-F5344CB8AC3E}">
        <p14:creationId xmlns:p14="http://schemas.microsoft.com/office/powerpoint/2010/main" val="167171820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AA277510-9B36-4CC8-967E-8DFCEAA92A56}"/>
              </a:ext>
            </a:extLst>
          </p:cNvPr>
          <p:cNvSpPr txBox="1"/>
          <p:nvPr/>
        </p:nvSpPr>
        <p:spPr>
          <a:xfrm>
            <a:off x="548352" y="1268760"/>
            <a:ext cx="11011161" cy="5170646"/>
          </a:xfrm>
          <a:prstGeom prst="rect">
            <a:avLst/>
          </a:prstGeom>
          <a:noFill/>
        </p:spPr>
        <p:txBody>
          <a:bodyPr wrap="square" rtlCol="0">
            <a:spAutoFit/>
          </a:bodyPr>
          <a:lstStyle/>
          <a:p>
            <a:pPr marL="285750" indent="-285750">
              <a:lnSpc>
                <a:spcPts val="3300"/>
              </a:lnSpc>
              <a:buFont typeface="Wingdings" panose="05000000000000000000" pitchFamily="2" charset="2"/>
              <a:buChar char="v"/>
            </a:pPr>
            <a:r>
              <a:rPr lang="es-BO" sz="2000" b="1" dirty="0" smtClean="0">
                <a:latin typeface="Arial" panose="020B0604020202020204" pitchFamily="34" charset="0"/>
                <a:cs typeface="Arial" panose="020B0604020202020204" pitchFamily="34" charset="0"/>
              </a:rPr>
              <a:t>PRODUCTOS MINERALES**</a:t>
            </a:r>
            <a:r>
              <a:rPr lang="es-BO" sz="2000" b="1" dirty="0">
                <a:latin typeface="Arial" panose="020B0604020202020204" pitchFamily="34" charset="0"/>
                <a:cs typeface="Arial" panose="020B0604020202020204" pitchFamily="34" charset="0"/>
              </a:rPr>
              <a:t>			</a:t>
            </a:r>
          </a:p>
          <a:p>
            <a:pPr marL="285750" indent="-285750">
              <a:lnSpc>
                <a:spcPts val="3300"/>
              </a:lnSpc>
              <a:buFont typeface="Arial" panose="020B0604020202020204" pitchFamily="34" charset="0"/>
              <a:buChar char="•"/>
            </a:pPr>
            <a:r>
              <a:rPr lang="es-BO" sz="2000" dirty="0" smtClean="0">
                <a:latin typeface="Arial" panose="020B0604020202020204" pitchFamily="34" charset="0"/>
                <a:cs typeface="Arial" panose="020B0604020202020204" pitchFamily="34" charset="0"/>
              </a:rPr>
              <a:t>Provisión e instalación (arena, gravilla)</a:t>
            </a:r>
            <a:r>
              <a:rPr lang="es-BO" sz="2000" dirty="0">
                <a:latin typeface="Arial" panose="020B0604020202020204" pitchFamily="34" charset="0"/>
                <a:cs typeface="Arial" panose="020B0604020202020204" pitchFamily="34" charset="0"/>
              </a:rPr>
              <a:t>			 	</a:t>
            </a:r>
            <a:r>
              <a:rPr lang="es-BO" sz="2000" b="1" dirty="0" smtClean="0">
                <a:latin typeface="Arial" panose="020B0604020202020204" pitchFamily="34" charset="0"/>
                <a:cs typeface="Arial" panose="020B0604020202020204" pitchFamily="34" charset="0"/>
              </a:rPr>
              <a:t>Bs</a:t>
            </a:r>
            <a:r>
              <a:rPr lang="es-BO" sz="2000" b="1" dirty="0">
                <a:latin typeface="Arial" panose="020B0604020202020204" pitchFamily="34" charset="0"/>
                <a:cs typeface="Arial" panose="020B0604020202020204" pitchFamily="34" charset="0"/>
              </a:rPr>
              <a:t>. </a:t>
            </a:r>
            <a:r>
              <a:rPr lang="es-BO" sz="2000" b="1" dirty="0" smtClean="0">
                <a:latin typeface="Arial" panose="020B0604020202020204" pitchFamily="34" charset="0"/>
                <a:cs typeface="Arial" panose="020B0604020202020204" pitchFamily="34" charset="0"/>
              </a:rPr>
              <a:t>283.573,00 </a:t>
            </a:r>
            <a:endParaRPr lang="es-BO" sz="2000" b="1" dirty="0">
              <a:latin typeface="Arial" panose="020B0604020202020204" pitchFamily="34" charset="0"/>
              <a:cs typeface="Arial" panose="020B0604020202020204" pitchFamily="34" charset="0"/>
            </a:endParaRPr>
          </a:p>
          <a:p>
            <a:pPr marL="285750" indent="-285750">
              <a:lnSpc>
                <a:spcPts val="3300"/>
              </a:lnSpc>
              <a:buFont typeface="Wingdings" panose="05000000000000000000" pitchFamily="2" charset="2"/>
              <a:buChar char="v"/>
            </a:pPr>
            <a:r>
              <a:rPr lang="es-BO" sz="2000" b="1" dirty="0" smtClean="0">
                <a:latin typeface="Arial" panose="020B0604020202020204" pitchFamily="34" charset="0"/>
                <a:cs typeface="Arial" panose="020B0604020202020204" pitchFamily="34" charset="0"/>
              </a:rPr>
              <a:t>EQUIPOS</a:t>
            </a:r>
            <a:r>
              <a:rPr lang="es-BO" sz="2000" dirty="0" smtClean="0">
                <a:latin typeface="Arial" panose="020B0604020202020204" pitchFamily="34" charset="0"/>
                <a:cs typeface="Arial" panose="020B0604020202020204" pitchFamily="34" charset="0"/>
              </a:rPr>
              <a:t> </a:t>
            </a:r>
            <a:r>
              <a:rPr lang="es-BO" sz="2000" dirty="0">
                <a:latin typeface="Arial" panose="020B0604020202020204" pitchFamily="34" charset="0"/>
                <a:cs typeface="Arial" panose="020B0604020202020204" pitchFamily="34" charset="0"/>
              </a:rPr>
              <a:t>( para complementar el sistema de cloración ya existente) 	</a:t>
            </a:r>
            <a:r>
              <a:rPr lang="es-BO" sz="2000" b="1" dirty="0">
                <a:latin typeface="Arial" panose="020B0604020202020204" pitchFamily="34" charset="0"/>
                <a:cs typeface="Arial" panose="020B0604020202020204" pitchFamily="34" charset="0"/>
              </a:rPr>
              <a:t>Bs. </a:t>
            </a:r>
            <a:r>
              <a:rPr lang="es-BO" sz="2000" b="1" dirty="0" smtClean="0">
                <a:latin typeface="Arial" panose="020B0604020202020204" pitchFamily="34" charset="0"/>
                <a:cs typeface="Arial" panose="020B0604020202020204" pitchFamily="34" charset="0"/>
              </a:rPr>
              <a:t>398.780,00</a:t>
            </a:r>
            <a:endParaRPr lang="es-BO" sz="2000" dirty="0" smtClean="0">
              <a:latin typeface="Arial" panose="020B0604020202020204" pitchFamily="34" charset="0"/>
              <a:cs typeface="Arial" panose="020B0604020202020204" pitchFamily="34" charset="0"/>
            </a:endParaRPr>
          </a:p>
          <a:p>
            <a:pPr marL="285750" indent="-285750" algn="just">
              <a:lnSpc>
                <a:spcPts val="3300"/>
              </a:lnSpc>
              <a:buFont typeface="Arial" panose="020B0604020202020204" pitchFamily="34" charset="0"/>
              <a:buChar char="•"/>
            </a:pPr>
            <a:r>
              <a:rPr lang="es-BO" sz="2000" dirty="0" smtClean="0">
                <a:latin typeface="Arial" panose="020B0604020202020204" pitchFamily="34" charset="0"/>
                <a:cs typeface="Arial" panose="020B0604020202020204" pitchFamily="34" charset="0"/>
              </a:rPr>
              <a:t>Eyector</a:t>
            </a:r>
            <a:r>
              <a:rPr lang="es-BO" sz="2000" dirty="0">
                <a:latin typeface="Arial" panose="020B0604020202020204" pitchFamily="34" charset="0"/>
                <a:cs typeface="Arial" panose="020B0604020202020204" pitchFamily="34" charset="0"/>
              </a:rPr>
              <a:t>, detector de cloro, auto válvula, alarma detector de cloro	</a:t>
            </a:r>
            <a:r>
              <a:rPr lang="es-BO" sz="2000" dirty="0" smtClean="0">
                <a:latin typeface="Arial" panose="020B0604020202020204" pitchFamily="34" charset="0"/>
                <a:cs typeface="Arial" panose="020B0604020202020204" pitchFamily="34" charset="0"/>
              </a:rPr>
              <a:t>Bs</a:t>
            </a:r>
            <a:r>
              <a:rPr lang="es-BO" sz="2000" dirty="0">
                <a:latin typeface="Arial" panose="020B0604020202020204" pitchFamily="34" charset="0"/>
                <a:cs typeface="Arial" panose="020B0604020202020204" pitchFamily="34" charset="0"/>
              </a:rPr>
              <a:t>.  </a:t>
            </a:r>
            <a:r>
              <a:rPr lang="es-BO" sz="2000" dirty="0" smtClean="0">
                <a:latin typeface="Arial" panose="020B0604020202020204" pitchFamily="34" charset="0"/>
                <a:cs typeface="Arial" panose="020B0604020202020204" pitchFamily="34" charset="0"/>
              </a:rPr>
              <a:t>73.200,00</a:t>
            </a:r>
          </a:p>
          <a:p>
            <a:pPr marL="285750" indent="-285750" algn="just">
              <a:lnSpc>
                <a:spcPts val="3300"/>
              </a:lnSpc>
              <a:buFont typeface="Arial" panose="020B0604020202020204" pitchFamily="34" charset="0"/>
              <a:buChar char="•"/>
            </a:pPr>
            <a:r>
              <a:rPr lang="es-BO" sz="2000" dirty="0">
                <a:latin typeface="Arial" panose="020B0604020202020204" pitchFamily="34" charset="0"/>
                <a:cs typeface="Arial" panose="020B0604020202020204" pitchFamily="34" charset="0"/>
              </a:rPr>
              <a:t>Medidores en línea control de calidad 				Bs. 186.100,00</a:t>
            </a:r>
          </a:p>
          <a:p>
            <a:pPr marL="285750" indent="-285750" algn="just">
              <a:lnSpc>
                <a:spcPts val="3300"/>
              </a:lnSpc>
              <a:buFont typeface="Arial" panose="020B0604020202020204" pitchFamily="34" charset="0"/>
              <a:buChar char="•"/>
            </a:pPr>
            <a:r>
              <a:rPr lang="es-BO" sz="2000" dirty="0">
                <a:latin typeface="Arial" panose="020B0604020202020204" pitchFamily="34" charset="0"/>
                <a:cs typeface="Arial" panose="020B0604020202020204" pitchFamily="34" charset="0"/>
              </a:rPr>
              <a:t>Guinche doble velocidad						Bs.   62.640,00</a:t>
            </a:r>
          </a:p>
          <a:p>
            <a:pPr marL="285750" indent="-285750" algn="just">
              <a:lnSpc>
                <a:spcPts val="3300"/>
              </a:lnSpc>
              <a:buFont typeface="Arial" panose="020B0604020202020204" pitchFamily="34" charset="0"/>
              <a:buChar char="•"/>
            </a:pPr>
            <a:r>
              <a:rPr lang="es-BO" sz="2000" dirty="0" smtClean="0">
                <a:latin typeface="Arial" panose="020B0604020202020204" pitchFamily="34" charset="0"/>
                <a:cs typeface="Arial" panose="020B0604020202020204" pitchFamily="34" charset="0"/>
              </a:rPr>
              <a:t>Bomba dosificadora.							Bs.  34.800,00</a:t>
            </a:r>
          </a:p>
          <a:p>
            <a:pPr marL="285750" indent="-285750" algn="just">
              <a:lnSpc>
                <a:spcPts val="3300"/>
              </a:lnSpc>
              <a:buFont typeface="Arial" panose="020B0604020202020204" pitchFamily="34" charset="0"/>
              <a:buChar char="•"/>
            </a:pPr>
            <a:r>
              <a:rPr lang="es-BO" sz="2000" dirty="0">
                <a:latin typeface="Arial" panose="020B0604020202020204" pitchFamily="34" charset="0"/>
                <a:cs typeface="Arial" panose="020B0604020202020204" pitchFamily="34" charset="0"/>
              </a:rPr>
              <a:t>Flujo metro DN800						</a:t>
            </a:r>
            <a:r>
              <a:rPr lang="es-BO" sz="2000" dirty="0" smtClean="0">
                <a:latin typeface="Arial" panose="020B0604020202020204" pitchFamily="34" charset="0"/>
                <a:cs typeface="Arial" panose="020B0604020202020204" pitchFamily="34" charset="0"/>
              </a:rPr>
              <a:t>	Bs</a:t>
            </a:r>
            <a:r>
              <a:rPr lang="es-BO" sz="2000" dirty="0">
                <a:latin typeface="Arial" panose="020B0604020202020204" pitchFamily="34" charset="0"/>
                <a:cs typeface="Arial" panose="020B0604020202020204" pitchFamily="34" charset="0"/>
              </a:rPr>
              <a:t>.   10.440,00</a:t>
            </a:r>
          </a:p>
          <a:p>
            <a:pPr marL="285750" indent="-285750" algn="just">
              <a:lnSpc>
                <a:spcPts val="3300"/>
              </a:lnSpc>
              <a:buFont typeface="Arial" panose="020B0604020202020204" pitchFamily="34" charset="0"/>
              <a:buChar char="•"/>
            </a:pPr>
            <a:r>
              <a:rPr lang="es-BO" sz="2000" dirty="0">
                <a:latin typeface="Arial" panose="020B0604020202020204" pitchFamily="34" charset="0"/>
                <a:cs typeface="Arial" panose="020B0604020202020204" pitchFamily="34" charset="0"/>
              </a:rPr>
              <a:t>Balanza de laboratorio de precisión 0.0001g.				Bs.   28.000,00</a:t>
            </a:r>
          </a:p>
          <a:p>
            <a:pPr marL="285750" indent="-285750" algn="just">
              <a:lnSpc>
                <a:spcPts val="3300"/>
              </a:lnSpc>
              <a:buFont typeface="Arial" panose="020B0604020202020204" pitchFamily="34" charset="0"/>
              <a:buChar char="•"/>
            </a:pPr>
            <a:r>
              <a:rPr lang="es-BO" sz="2000" dirty="0" smtClean="0">
                <a:latin typeface="Arial" panose="020B0604020202020204" pitchFamily="34" charset="0"/>
                <a:cs typeface="Arial" panose="020B0604020202020204" pitchFamily="34" charset="0"/>
              </a:rPr>
              <a:t>Celdas para balanza sala de </a:t>
            </a:r>
            <a:r>
              <a:rPr lang="es-BO" sz="2000" dirty="0">
                <a:latin typeface="Arial" panose="020B0604020202020204" pitchFamily="34" charset="0"/>
                <a:cs typeface="Arial" panose="020B0604020202020204" pitchFamily="34" charset="0"/>
              </a:rPr>
              <a:t>cloración </a:t>
            </a:r>
            <a:r>
              <a:rPr lang="es-BO" sz="2000" dirty="0" smtClean="0">
                <a:latin typeface="Arial" panose="020B0604020202020204" pitchFamily="34" charset="0"/>
                <a:cs typeface="Arial" panose="020B0604020202020204" pitchFamily="34" charset="0"/>
              </a:rPr>
              <a:t>				Bs</a:t>
            </a:r>
            <a:r>
              <a:rPr lang="es-BO" sz="2000" dirty="0">
                <a:latin typeface="Arial" panose="020B0604020202020204" pitchFamily="34" charset="0"/>
                <a:cs typeface="Arial" panose="020B0604020202020204" pitchFamily="34" charset="0"/>
              </a:rPr>
              <a:t>.   </a:t>
            </a:r>
            <a:r>
              <a:rPr lang="es-BO" sz="2000" dirty="0" smtClean="0">
                <a:latin typeface="Arial" panose="020B0604020202020204" pitchFamily="34" charset="0"/>
                <a:cs typeface="Arial" panose="020B0604020202020204" pitchFamily="34" charset="0"/>
              </a:rPr>
              <a:t>3.600,00</a:t>
            </a:r>
            <a:endParaRPr lang="es-BO" sz="2000" dirty="0">
              <a:latin typeface="Arial" panose="020B0604020202020204" pitchFamily="34" charset="0"/>
              <a:cs typeface="Arial" panose="020B0604020202020204" pitchFamily="34" charset="0"/>
            </a:endParaRPr>
          </a:p>
          <a:p>
            <a:pPr marL="285750" indent="-285750">
              <a:lnSpc>
                <a:spcPts val="3300"/>
              </a:lnSpc>
              <a:buFont typeface="Wingdings" panose="05000000000000000000" pitchFamily="2" charset="2"/>
              <a:buChar char="v"/>
            </a:pPr>
            <a:r>
              <a:rPr lang="es-BO" sz="2000" b="1" dirty="0" smtClean="0">
                <a:latin typeface="Arial" panose="020B0604020202020204" pitchFamily="34" charset="0"/>
                <a:cs typeface="Arial" panose="020B0604020202020204" pitchFamily="34" charset="0"/>
              </a:rPr>
              <a:t>HERRAMIENTAS , </a:t>
            </a:r>
            <a:r>
              <a:rPr lang="es-BO" sz="2000" b="1" dirty="0">
                <a:latin typeface="Arial" panose="020B0604020202020204" pitchFamily="34" charset="0"/>
                <a:cs typeface="Arial" panose="020B0604020202020204" pitchFamily="34" charset="0"/>
              </a:rPr>
              <a:t> </a:t>
            </a:r>
            <a:r>
              <a:rPr lang="es-BO" sz="2000" b="1" dirty="0" smtClean="0">
                <a:latin typeface="Arial" panose="020B0604020202020204" pitchFamily="34" charset="0"/>
                <a:cs typeface="Arial" panose="020B0604020202020204" pitchFamily="34" charset="0"/>
              </a:rPr>
              <a:t>ACCESORIOS Y MATERIAL ELECTRICO</a:t>
            </a:r>
            <a:r>
              <a:rPr lang="es-BO" sz="2000" b="1" dirty="0">
                <a:latin typeface="Arial" panose="020B0604020202020204" pitchFamily="34" charset="0"/>
                <a:cs typeface="Arial" panose="020B0604020202020204" pitchFamily="34" charset="0"/>
              </a:rPr>
              <a:t>	</a:t>
            </a:r>
            <a:r>
              <a:rPr lang="es-BO" sz="2000" b="1" dirty="0" smtClean="0">
                <a:latin typeface="Arial" panose="020B0604020202020204" pitchFamily="34" charset="0"/>
                <a:cs typeface="Arial" panose="020B0604020202020204" pitchFamily="34" charset="0"/>
              </a:rPr>
              <a:t>Bs</a:t>
            </a:r>
            <a:r>
              <a:rPr lang="es-BO" sz="2000" b="1" dirty="0">
                <a:latin typeface="Arial" panose="020B0604020202020204" pitchFamily="34" charset="0"/>
                <a:cs typeface="Arial" panose="020B0604020202020204" pitchFamily="34" charset="0"/>
              </a:rPr>
              <a:t>.  </a:t>
            </a:r>
            <a:r>
              <a:rPr lang="es-BO" sz="2000" b="1" dirty="0" smtClean="0">
                <a:latin typeface="Arial" panose="020B0604020202020204" pitchFamily="34" charset="0"/>
                <a:cs typeface="Arial" panose="020B0604020202020204" pitchFamily="34" charset="0"/>
              </a:rPr>
              <a:t>63.200,00</a:t>
            </a:r>
            <a:r>
              <a:rPr lang="es-BO" sz="2000" b="1" dirty="0">
                <a:latin typeface="Arial" panose="020B0604020202020204" pitchFamily="34" charset="0"/>
                <a:cs typeface="Arial" panose="020B0604020202020204" pitchFamily="34" charset="0"/>
              </a:rPr>
              <a:t>	</a:t>
            </a:r>
          </a:p>
          <a:p>
            <a:pPr marL="3028950" lvl="6" indent="-285750">
              <a:lnSpc>
                <a:spcPts val="3300"/>
              </a:lnSpc>
              <a:buFont typeface="Wingdings" panose="05000000000000000000" pitchFamily="2" charset="2"/>
              <a:buChar char="v"/>
            </a:pPr>
            <a:r>
              <a:rPr lang="en-US" sz="2000" b="1" dirty="0">
                <a:solidFill>
                  <a:srgbClr val="FF0000"/>
                </a:solidFill>
                <a:latin typeface="Arial" panose="020B0604020202020204" pitchFamily="34" charset="0"/>
                <a:cs typeface="Arial" panose="020B0604020202020204" pitchFamily="34" charset="0"/>
              </a:rPr>
              <a:t>TOTAL 			              </a:t>
            </a:r>
            <a:r>
              <a:rPr lang="en-US" sz="2000" b="1" dirty="0" smtClean="0">
                <a:solidFill>
                  <a:srgbClr val="FF0000"/>
                </a:solidFill>
                <a:latin typeface="Arial" panose="020B0604020202020204" pitchFamily="34" charset="0"/>
                <a:cs typeface="Arial" panose="020B0604020202020204" pitchFamily="34" charset="0"/>
              </a:rPr>
              <a:t>	Bs.157.700,00</a:t>
            </a:r>
            <a:r>
              <a:rPr lang="en-US" dirty="0">
                <a:latin typeface="Arial" panose="020B0604020202020204" pitchFamily="34" charset="0"/>
                <a:cs typeface="Arial" panose="020B0604020202020204" pitchFamily="34" charset="0"/>
              </a:rPr>
              <a:t>	</a:t>
            </a:r>
          </a:p>
        </p:txBody>
      </p:sp>
      <p:sp>
        <p:nvSpPr>
          <p:cNvPr id="7" name="Rectángulo 6"/>
          <p:cNvSpPr/>
          <p:nvPr/>
        </p:nvSpPr>
        <p:spPr>
          <a:xfrm>
            <a:off x="1409417" y="260648"/>
            <a:ext cx="9289032"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8" name="Título 1"/>
          <p:cNvSpPr>
            <a:spLocks noGrp="1"/>
          </p:cNvSpPr>
          <p:nvPr>
            <p:ph type="title"/>
          </p:nvPr>
        </p:nvSpPr>
        <p:spPr>
          <a:xfrm>
            <a:off x="2057489" y="380558"/>
            <a:ext cx="7992888" cy="524884"/>
          </a:xfrm>
        </p:spPr>
        <p:txBody>
          <a:bodyPr>
            <a:noAutofit/>
          </a:bodyPr>
          <a:lstStyle/>
          <a:p>
            <a:pPr algn="ctr"/>
            <a:r>
              <a:rPr lang="es-BO" sz="2800" dirty="0">
                <a:solidFill>
                  <a:schemeClr val="tx1"/>
                </a:solidFill>
              </a:rPr>
              <a:t>MANTENIMIENTO PLANTA DE TRATAMIENTO</a:t>
            </a:r>
            <a:endParaRPr lang="es-US" sz="2800" dirty="0">
              <a:solidFill>
                <a:schemeClr val="tx1"/>
              </a:solidFill>
            </a:endParaRPr>
          </a:p>
        </p:txBody>
      </p:sp>
    </p:spTree>
    <p:extLst>
      <p:ext uri="{BB962C8B-B14F-4D97-AF65-F5344CB8AC3E}">
        <p14:creationId xmlns:p14="http://schemas.microsoft.com/office/powerpoint/2010/main" val="17201757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B1FEA7DF-0920-4AF7-8E0A-883FC6B762C5}"/>
              </a:ext>
            </a:extLst>
          </p:cNvPr>
          <p:cNvSpPr>
            <a:spLocks noGrp="1"/>
          </p:cNvSpPr>
          <p:nvPr>
            <p:ph type="title"/>
          </p:nvPr>
        </p:nvSpPr>
        <p:spPr>
          <a:xfrm>
            <a:off x="479376" y="0"/>
            <a:ext cx="10670976" cy="778098"/>
          </a:xfrm>
        </p:spPr>
        <p:txBody>
          <a:bodyPr>
            <a:normAutofit/>
          </a:bodyPr>
          <a:lstStyle/>
          <a:p>
            <a:pPr algn="ctr"/>
            <a:r>
              <a:rPr lang="es-BO" dirty="0"/>
              <a:t>Mantenimiento de la Presa Misicuni</a:t>
            </a:r>
          </a:p>
        </p:txBody>
      </p:sp>
      <p:sp>
        <p:nvSpPr>
          <p:cNvPr id="6" name="Rectángulo 5">
            <a:extLst>
              <a:ext uri="{FF2B5EF4-FFF2-40B4-BE49-F238E27FC236}">
                <a16:creationId xmlns:a16="http://schemas.microsoft.com/office/drawing/2014/main" xmlns="" id="{A5040751-BF99-425E-B12E-1E6F91389EED}"/>
              </a:ext>
            </a:extLst>
          </p:cNvPr>
          <p:cNvSpPr/>
          <p:nvPr/>
        </p:nvSpPr>
        <p:spPr>
          <a:xfrm>
            <a:off x="4998893" y="764704"/>
            <a:ext cx="7029555" cy="6217087"/>
          </a:xfrm>
          <a:prstGeom prst="rect">
            <a:avLst/>
          </a:prstGeom>
        </p:spPr>
        <p:txBody>
          <a:bodyPr wrap="square">
            <a:spAutoFit/>
          </a:bodyPr>
          <a:lstStyle/>
          <a:p>
            <a:r>
              <a:rPr lang="es-BO" sz="2000" b="1" dirty="0"/>
              <a:t>OBRAS CIVILES</a:t>
            </a:r>
          </a:p>
          <a:p>
            <a:pPr marL="285750" indent="-285750" algn="just">
              <a:buFont typeface="Arial" panose="020B0604020202020204" pitchFamily="34" charset="0"/>
              <a:buChar char="•"/>
            </a:pPr>
            <a:r>
              <a:rPr lang="es-BO" sz="2000" dirty="0"/>
              <a:t>Mantenimiento y reparación de juntas y fisuras en cunetas, bajantes y banquinas del estribo izquierdo Presa Misicuni – Tercera etapa (Bs. 250.000,00)</a:t>
            </a:r>
          </a:p>
          <a:p>
            <a:pPr marL="285750" indent="-285750" algn="just">
              <a:buFont typeface="Arial" panose="020B0604020202020204" pitchFamily="34" charset="0"/>
              <a:buChar char="•"/>
            </a:pPr>
            <a:r>
              <a:rPr lang="es-BO" sz="2000" dirty="0"/>
              <a:t>Implementación de Mojones de Referencia adyacentes al área de influencia de la Presa Misicuni (Bs. 120.000,00)</a:t>
            </a:r>
          </a:p>
          <a:p>
            <a:endParaRPr lang="es-BO" sz="900" b="1" dirty="0"/>
          </a:p>
          <a:p>
            <a:r>
              <a:rPr lang="es-BO" sz="2000" b="1" dirty="0"/>
              <a:t>MANTENIMIENTOS ELECTRO-MECANICOS</a:t>
            </a:r>
          </a:p>
          <a:p>
            <a:pPr marL="285750" indent="-285750" algn="just">
              <a:buFont typeface="Arial" panose="020B0604020202020204" pitchFamily="34" charset="0"/>
              <a:buChar char="•"/>
            </a:pPr>
            <a:r>
              <a:rPr lang="es-BO" sz="2000" dirty="0"/>
              <a:t>Mantenimiento y reparación de equipos electro-mecánicos en Pozo de Compuertas y Cámara de Válvulas de Presa Misicuni (Bs. 65.000,00)</a:t>
            </a:r>
          </a:p>
          <a:p>
            <a:pPr algn="just"/>
            <a:endParaRPr lang="es-BO" sz="400" dirty="0"/>
          </a:p>
          <a:p>
            <a:r>
              <a:rPr lang="es-BO" sz="2000" b="1" dirty="0"/>
              <a:t>SEGURIDAD</a:t>
            </a:r>
          </a:p>
          <a:p>
            <a:pPr marL="285750" indent="-285750" algn="just">
              <a:buFont typeface="Arial" panose="020B0604020202020204" pitchFamily="34" charset="0"/>
              <a:buChar char="•"/>
            </a:pPr>
            <a:r>
              <a:rPr lang="es-BO" sz="2000" dirty="0"/>
              <a:t>Mantenimiento Fibra Óptica, Equipos de Comunicación y Automatización (Bs. 40.000,00)</a:t>
            </a:r>
          </a:p>
          <a:p>
            <a:pPr marL="285750" indent="-285750" algn="just">
              <a:buFont typeface="Arial" panose="020B0604020202020204" pitchFamily="34" charset="0"/>
              <a:buChar char="•"/>
            </a:pPr>
            <a:r>
              <a:rPr lang="es-BO" sz="2000" dirty="0"/>
              <a:t>Mantenimiento de SCADA y actualización del Vista Data Visión (Bs. 115.000,00)</a:t>
            </a:r>
          </a:p>
          <a:p>
            <a:pPr algn="just"/>
            <a:endParaRPr lang="es-BO" sz="500" dirty="0"/>
          </a:p>
          <a:p>
            <a:pPr algn="just"/>
            <a:r>
              <a:rPr lang="es-BO" sz="2000" b="1" dirty="0"/>
              <a:t>EQUIPOS</a:t>
            </a:r>
          </a:p>
          <a:p>
            <a:pPr marL="285750" indent="-285750" algn="just">
              <a:buFont typeface="Arial" panose="020B0604020202020204" pitchFamily="34" charset="0"/>
              <a:buChar char="•"/>
            </a:pPr>
            <a:r>
              <a:rPr lang="es-BO" sz="2000" dirty="0"/>
              <a:t>Adquisición de Nivel Electrónico de alta Precisión (Bs. 125.000,00</a:t>
            </a:r>
            <a:r>
              <a:rPr lang="es-BO" sz="2000" dirty="0" smtClean="0"/>
              <a:t>)</a:t>
            </a:r>
            <a:endParaRPr lang="es-BO" sz="2000" dirty="0"/>
          </a:p>
        </p:txBody>
      </p:sp>
      <p:pic>
        <p:nvPicPr>
          <p:cNvPr id="7" name="Imagen 6">
            <a:extLst>
              <a:ext uri="{FF2B5EF4-FFF2-40B4-BE49-F238E27FC236}">
                <a16:creationId xmlns:a16="http://schemas.microsoft.com/office/drawing/2014/main" xmlns="" id="{2644CD00-A932-4281-893E-2B5676ABF8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 t="7310" r="24757"/>
          <a:stretch/>
        </p:blipFill>
        <p:spPr>
          <a:xfrm>
            <a:off x="119336" y="1742575"/>
            <a:ext cx="4851765" cy="3372850"/>
          </a:xfrm>
          <a:prstGeom prst="rect">
            <a:avLst/>
          </a:prstGeom>
        </p:spPr>
      </p:pic>
    </p:spTree>
    <p:extLst>
      <p:ext uri="{BB962C8B-B14F-4D97-AF65-F5344CB8AC3E}">
        <p14:creationId xmlns:p14="http://schemas.microsoft.com/office/powerpoint/2010/main" val="32835104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055440" y="2132856"/>
            <a:ext cx="9697077" cy="138172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tx1"/>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accent3">
                  <a:lumMod val="50000"/>
                </a:schemeClr>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a:solidFill>
                <a:schemeClr val="accent3">
                  <a:lumMod val="50000"/>
                </a:schemeClr>
              </a:solidFill>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accent3">
                  <a:lumMod val="50000"/>
                </a:schemeClr>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a:solidFill>
                <a:schemeClr val="accent3">
                  <a:lumMod val="50000"/>
                </a:schemeClr>
              </a:solidFill>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bg1"/>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a:solidFill>
                <a:schemeClr val="bg1"/>
              </a:solidFill>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bg1"/>
              </a:solidFill>
              <a:effectLst/>
              <a:uLnTx/>
              <a:uFillTx/>
              <a:latin typeface="Arial Black" pitchFamily="34" charset="0"/>
              <a:ea typeface="+mj-ea"/>
              <a:cs typeface="+mj-cs"/>
            </a:endParaRPr>
          </a:p>
          <a:p>
            <a:pPr algn="ctr" fontAlgn="auto">
              <a:spcAft>
                <a:spcPts val="0"/>
              </a:spcAft>
              <a:defRPr/>
            </a:pPr>
            <a:r>
              <a:rPr lang="es-ES" sz="2800" b="1" dirty="0" smtClean="0">
                <a:latin typeface="Arial Black" pitchFamily="34" charset="0"/>
                <a:ea typeface="+mj-ea"/>
                <a:cs typeface="+mj-cs"/>
              </a:rPr>
              <a:t>BUSCAR OTRA FOTO</a:t>
            </a:r>
            <a:endParaRPr lang="es-ES" sz="2800" b="1" dirty="0">
              <a:latin typeface="Arial Black" pitchFamily="34" charset="0"/>
              <a:ea typeface="+mj-ea"/>
              <a:cs typeface="+mj-cs"/>
            </a:endParaRPr>
          </a:p>
          <a:p>
            <a:pPr lvl="0" algn="ctr" fontAlgn="auto">
              <a:spcAft>
                <a:spcPts val="0"/>
              </a:spcAft>
              <a:defRPr/>
            </a:pPr>
            <a:endParaRPr lang="es-BO" sz="1400" b="1" dirty="0" smtClean="0">
              <a:latin typeface="Arial" panose="020B0604020202020204" pitchFamily="34" charset="0"/>
              <a:ea typeface="Calibri" panose="020F0502020204030204" pitchFamily="34" charset="0"/>
              <a:cs typeface="Arial" panose="020B0604020202020204" pitchFamily="34" charset="0"/>
            </a:endParaRPr>
          </a:p>
          <a:p>
            <a:pPr lvl="0" algn="ctr" fontAlgn="auto">
              <a:spcAft>
                <a:spcPts val="0"/>
              </a:spcAft>
              <a:defRPr/>
            </a:pPr>
            <a:r>
              <a:rPr lang="es-BO" sz="1400" b="1" dirty="0" smtClean="0">
                <a:latin typeface="Arial" panose="020B0604020202020204" pitchFamily="34" charset="0"/>
                <a:ea typeface="Calibri" panose="020F0502020204030204" pitchFamily="34" charset="0"/>
                <a:cs typeface="Arial" panose="020B0604020202020204" pitchFamily="34" charset="0"/>
              </a:rPr>
              <a:t>                                             </a:t>
            </a:r>
          </a:p>
          <a:p>
            <a:pPr lvl="0" algn="ctr" fontAlgn="auto">
              <a:spcAft>
                <a:spcPts val="0"/>
              </a:spcAft>
              <a:defRPr/>
            </a:pPr>
            <a:endParaRPr lang="es-BO" sz="1400" b="1" dirty="0">
              <a:latin typeface="Arial" panose="020B0604020202020204" pitchFamily="34" charset="0"/>
              <a:ea typeface="Calibri" panose="020F0502020204030204" pitchFamily="34" charset="0"/>
              <a:cs typeface="Arial" panose="020B0604020202020204" pitchFamily="34" charset="0"/>
            </a:endParaRPr>
          </a:p>
          <a:p>
            <a:pPr lvl="0" algn="ctr" fontAlgn="auto">
              <a:spcAft>
                <a:spcPts val="0"/>
              </a:spcAft>
              <a:defRPr/>
            </a:pPr>
            <a:r>
              <a:rPr lang="es-BO" sz="1400" b="1" dirty="0" smtClean="0">
                <a:latin typeface="Arial" panose="020B0604020202020204" pitchFamily="34" charset="0"/>
                <a:ea typeface="Calibri" panose="020F0502020204030204" pitchFamily="34" charset="0"/>
                <a:cs typeface="Arial" panose="020B0604020202020204" pitchFamily="34" charset="0"/>
              </a:rPr>
              <a:t>                                                                                                                    </a:t>
            </a:r>
            <a:endParaRPr kumimoji="0" lang="es-ES" sz="2800" b="1" i="0" u="none" strike="noStrike" kern="1200" cap="none" spc="0" normalizeH="0" baseline="0" dirty="0" smtClean="0">
              <a:ln>
                <a:noFill/>
              </a:ln>
              <a:solidFill>
                <a:schemeClr val="bg1"/>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a:solidFill>
                <a:schemeClr val="bg1"/>
              </a:solidFill>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bg1"/>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s-ES" sz="2800" b="1" dirty="0">
              <a:solidFill>
                <a:schemeClr val="bg1"/>
              </a:solidFill>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a:ln>
                <a:noFill/>
              </a:ln>
              <a:solidFill>
                <a:schemeClr val="accent3">
                  <a:lumMod val="50000"/>
                </a:schemeClr>
              </a:solidFill>
              <a:effectLst/>
              <a:uLnTx/>
              <a:uFillTx/>
              <a:latin typeface="Arial Black" pitchFamily="34" charset="0"/>
              <a:ea typeface="+mj-ea"/>
              <a:cs typeface="+mj-cs"/>
            </a:endParaRPr>
          </a:p>
          <a:p>
            <a:pPr lvl="0" algn="r" fontAlgn="auto">
              <a:spcAft>
                <a:spcPts val="0"/>
              </a:spcAft>
              <a:defRPr/>
            </a:pPr>
            <a:r>
              <a:rPr lang="es-BO" sz="28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endParaRPr lang="es-ES" sz="2000" b="1" dirty="0">
              <a:solidFill>
                <a:prstClr val="white"/>
              </a:solidFill>
              <a:latin typeface="Arial Black"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accent3">
                  <a:lumMod val="50000"/>
                </a:schemeClr>
              </a:solidFill>
              <a:effectLst/>
              <a:uLnTx/>
              <a:uFillTx/>
              <a:latin typeface="Arial Black" pitchFamily="34"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s-ES" sz="2800" b="1" i="0" u="none" strike="noStrike" kern="1200" cap="none" spc="0" normalizeH="0" baseline="0" dirty="0" smtClean="0">
              <a:ln>
                <a:noFill/>
              </a:ln>
              <a:solidFill>
                <a:schemeClr val="tx1"/>
              </a:solidFill>
              <a:effectLst/>
              <a:uLnTx/>
              <a:uFillTx/>
              <a:latin typeface="Arial Black" pitchFamily="34" charset="0"/>
              <a:ea typeface="+mj-ea"/>
              <a:cs typeface="+mj-cs"/>
            </a:endParaRPr>
          </a:p>
        </p:txBody>
      </p:sp>
      <p:sp>
        <p:nvSpPr>
          <p:cNvPr id="14" name="13 Marcador de número de diapositiva"/>
          <p:cNvSpPr>
            <a:spLocks noGrp="1"/>
          </p:cNvSpPr>
          <p:nvPr>
            <p:ph type="sldNum" sz="quarter" idx="12"/>
          </p:nvPr>
        </p:nvSpPr>
        <p:spPr/>
        <p:txBody>
          <a:bodyPr>
            <a:normAutofit/>
          </a:bodyPr>
          <a:lstStyle/>
          <a:p>
            <a:fld id="{3E81BC1A-8F3C-4955-8CC0-370F87F3354F}" type="slidenum">
              <a:rPr lang="es-BO" smtClean="0"/>
              <a:pPr/>
              <a:t>27</a:t>
            </a:fld>
            <a:endParaRPr lang="es-BO"/>
          </a:p>
        </p:txBody>
      </p:sp>
      <p:sp>
        <p:nvSpPr>
          <p:cNvPr id="8" name="1 Título"/>
          <p:cNvSpPr txBox="1">
            <a:spLocks/>
          </p:cNvSpPr>
          <p:nvPr/>
        </p:nvSpPr>
        <p:spPr bwMode="auto">
          <a:xfrm>
            <a:off x="-1" y="0"/>
            <a:ext cx="12191999" cy="90872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sz="2400" dirty="0" smtClean="0">
                <a:solidFill>
                  <a:schemeClr val="bg1"/>
                </a:solidFill>
                <a:latin typeface="Arial Black" pitchFamily="34" charset="0"/>
                <a:cs typeface="Arial" charset="0"/>
              </a:rPr>
              <a:t>UNIDAD DE MEDIO AMBIENTE, PARTICIPACIÓN SOCIAL,</a:t>
            </a:r>
          </a:p>
          <a:p>
            <a:pPr eaLnBrk="1" hangingPunct="1"/>
            <a:r>
              <a:rPr lang="es-ES_tradnl" sz="2400" dirty="0" smtClean="0">
                <a:solidFill>
                  <a:schemeClr val="bg1"/>
                </a:solidFill>
                <a:latin typeface="Arial Black" pitchFamily="34" charset="0"/>
                <a:cs typeface="Arial" charset="0"/>
              </a:rPr>
              <a:t> RIEGO Y CUENCAS</a:t>
            </a:r>
            <a:endParaRPr lang="es-ES" sz="2400" dirty="0" smtClean="0">
              <a:solidFill>
                <a:schemeClr val="bg1"/>
              </a:solidFill>
              <a:latin typeface="Arial Black" pitchFamily="34" charset="0"/>
              <a:cs typeface="Arial" charset="0"/>
            </a:endParaRPr>
          </a:p>
        </p:txBody>
      </p:sp>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b="35426"/>
          <a:stretch/>
        </p:blipFill>
        <p:spPr>
          <a:xfrm>
            <a:off x="-1" y="908720"/>
            <a:ext cx="12191998" cy="5949280"/>
          </a:xfrm>
          <a:prstGeom prst="rect">
            <a:avLst/>
          </a:prstGeom>
        </p:spPr>
      </p:pic>
    </p:spTree>
    <p:extLst>
      <p:ext uri="{BB962C8B-B14F-4D97-AF65-F5344CB8AC3E}">
        <p14:creationId xmlns:p14="http://schemas.microsoft.com/office/powerpoint/2010/main" val="2829914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bwMode="auto">
          <a:xfrm>
            <a:off x="1252" y="911805"/>
            <a:ext cx="12192000" cy="6318448"/>
          </a:xfrm>
          <a:prstGeom prst="rect">
            <a:avLst/>
          </a:prstGeom>
          <a:solidFill>
            <a:srgbClr val="92D05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06563" indent="-450850" algn="just">
              <a:lnSpc>
                <a:spcPts val="3100"/>
              </a:lnSpc>
              <a:spcBef>
                <a:spcPts val="0"/>
              </a:spcBef>
              <a:spcAft>
                <a:spcPts val="0"/>
              </a:spcAft>
              <a:buFont typeface="Wingdings" panose="05000000000000000000" pitchFamily="2" charset="2"/>
              <a:buChar char="q"/>
            </a:pPr>
            <a:endParaRPr lang="es-BO" sz="2400" b="1" dirty="0" smtClean="0">
              <a:latin typeface="Arial Narrow" panose="020B0606020202030204" pitchFamily="34" charset="0"/>
              <a:ea typeface="Calibri" panose="020F0502020204030204" pitchFamily="34" charset="0"/>
              <a:cs typeface="Arial" panose="020B0604020202020204" pitchFamily="34" charset="0"/>
            </a:endParaRPr>
          </a:p>
          <a:p>
            <a:pPr marL="1706563" indent="-450850" algn="just">
              <a:lnSpc>
                <a:spcPts val="3100"/>
              </a:lnSpc>
              <a:spcBef>
                <a:spcPts val="0"/>
              </a:spcBef>
              <a:spcAft>
                <a:spcPts val="0"/>
              </a:spcAft>
              <a:buFont typeface="Wingdings" panose="05000000000000000000" pitchFamily="2" charset="2"/>
              <a:buChar char="q"/>
            </a:pPr>
            <a:r>
              <a:rPr lang="es-BO" sz="2400" b="1" dirty="0" smtClean="0">
                <a:solidFill>
                  <a:srgbClr val="000000"/>
                </a:solidFill>
                <a:latin typeface="Arial Narrow" panose="020B0606020202030204" pitchFamily="34" charset="0"/>
                <a:ea typeface="Calibri" panose="020F0502020204030204" pitchFamily="34" charset="0"/>
                <a:cs typeface="Arial" panose="020B0604020202020204" pitchFamily="34" charset="0"/>
              </a:rPr>
              <a:t>INTEGRANTES</a:t>
            </a:r>
            <a:endParaRPr lang="es-BO" sz="2400" b="1" dirty="0">
              <a:solidFill>
                <a:srgbClr val="000000"/>
              </a:solidFill>
              <a:latin typeface="Arial Narrow" panose="020B0606020202030204" pitchFamily="34" charset="0"/>
              <a:ea typeface="Calibri" panose="020F0502020204030204" pitchFamily="34" charset="0"/>
              <a:cs typeface="Arial" panose="020B0604020202020204" pitchFamily="34" charset="0"/>
            </a:endParaRPr>
          </a:p>
          <a:p>
            <a:pPr marL="0" indent="0" algn="just">
              <a:lnSpc>
                <a:spcPts val="3100"/>
              </a:lnSpc>
              <a:spcBef>
                <a:spcPts val="0"/>
              </a:spcBef>
              <a:spcAft>
                <a:spcPts val="0"/>
              </a:spcAft>
              <a:buFont typeface="Arial" charset="0"/>
              <a:buNone/>
            </a:pPr>
            <a:r>
              <a:rPr lang="es-BO" sz="2400" b="1" dirty="0" smtClean="0">
                <a:solidFill>
                  <a:srgbClr val="000000"/>
                </a:solidFill>
                <a:latin typeface="Arial Narrow" panose="020B0606020202030204" pitchFamily="34" charset="0"/>
                <a:ea typeface="Calibri" panose="020F0502020204030204" pitchFamily="34" charset="0"/>
                <a:cs typeface="Arial" panose="020B0604020202020204" pitchFamily="34" charset="0"/>
              </a:rPr>
              <a:t>        		</a:t>
            </a:r>
            <a:r>
              <a:rPr lang="es-BO" sz="2400" dirty="0" err="1"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Resp</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 Unidad de Participación Social, Riego y Cuencas.</a:t>
            </a:r>
          </a:p>
          <a:p>
            <a:pPr marL="1620838" indent="0" algn="just">
              <a:lnSpc>
                <a:spcPts val="3100"/>
              </a:lnSpc>
              <a:spcBef>
                <a:spcPts val="0"/>
              </a:spcBef>
              <a:spcAft>
                <a:spcPts val="0"/>
              </a:spcAft>
              <a:buSzPts val="1000"/>
              <a:buNone/>
              <a:tabLst>
                <a:tab pos="1620838"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	Ext</a:t>
            </a:r>
            <a:r>
              <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Conservación de la </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Cuenca.</a:t>
            </a:r>
            <a:endPar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marL="1620838" indent="0" algn="just">
              <a:lnSpc>
                <a:spcPts val="3100"/>
              </a:lnSpc>
              <a:spcBef>
                <a:spcPts val="0"/>
              </a:spcBef>
              <a:spcAft>
                <a:spcPts val="0"/>
              </a:spcAft>
              <a:buSzPts val="1000"/>
              <a:buNone/>
              <a:tabLst>
                <a:tab pos="1620838"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r>
              <a:rPr lang="es-BO" sz="2400" dirty="0" err="1"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Resp</a:t>
            </a:r>
            <a:r>
              <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Unidad de Medio </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Ambiente.</a:t>
            </a:r>
            <a:r>
              <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	</a:t>
            </a:r>
          </a:p>
          <a:p>
            <a:pPr marL="0" indent="0" algn="ctr">
              <a:lnSpc>
                <a:spcPts val="3100"/>
              </a:lnSpc>
              <a:spcBef>
                <a:spcPts val="0"/>
              </a:spcBef>
              <a:spcAft>
                <a:spcPts val="0"/>
              </a:spcAft>
              <a:buFont typeface="Arial" charset="0"/>
              <a:buNone/>
            </a:pPr>
            <a:endParaRPr lang="es-BO" sz="2400" b="1" dirty="0" smtClean="0">
              <a:solidFill>
                <a:srgbClr val="000000"/>
              </a:solidFill>
              <a:latin typeface="Arial Narrow" panose="020B0606020202030204" pitchFamily="34" charset="0"/>
              <a:ea typeface="Calibri" panose="020F0502020204030204" pitchFamily="34" charset="0"/>
              <a:cs typeface="Arial" panose="020B0604020202020204" pitchFamily="34" charset="0"/>
            </a:endParaRPr>
          </a:p>
          <a:p>
            <a:pPr marL="1706563" indent="-450850" algn="just">
              <a:lnSpc>
                <a:spcPts val="3100"/>
              </a:lnSpc>
              <a:spcBef>
                <a:spcPts val="0"/>
              </a:spcBef>
              <a:spcAft>
                <a:spcPts val="0"/>
              </a:spcAft>
              <a:buFont typeface="Wingdings" panose="05000000000000000000" pitchFamily="2" charset="2"/>
              <a:buChar char="q"/>
            </a:pPr>
            <a:r>
              <a:rPr lang="es-BO" sz="2400" b="1" dirty="0">
                <a:solidFill>
                  <a:srgbClr val="000000"/>
                </a:solidFill>
                <a:latin typeface="Arial Narrow" panose="020B0606020202030204" pitchFamily="34" charset="0"/>
                <a:ea typeface="Calibri" panose="020F0502020204030204" pitchFamily="34" charset="0"/>
                <a:cs typeface="Arial" panose="020B0604020202020204" pitchFamily="34" charset="0"/>
              </a:rPr>
              <a:t>PRINCIPALES </a:t>
            </a:r>
            <a:r>
              <a:rPr lang="es-BO" sz="2400" b="1" dirty="0" smtClean="0">
                <a:solidFill>
                  <a:srgbClr val="000000"/>
                </a:solidFill>
                <a:latin typeface="Arial Narrow" panose="020B0606020202030204" pitchFamily="34" charset="0"/>
                <a:ea typeface="Calibri" panose="020F0502020204030204" pitchFamily="34" charset="0"/>
                <a:cs typeface="Arial" panose="020B0604020202020204" pitchFamily="34" charset="0"/>
              </a:rPr>
              <a:t>ACTIVIDADES</a:t>
            </a:r>
            <a:endParaRPr lang="es-BO" sz="2400" b="1" dirty="0">
              <a:solidFill>
                <a:srgbClr val="000000"/>
              </a:solidFill>
              <a:latin typeface="Arial Narrow" panose="020B0606020202030204" pitchFamily="34" charset="0"/>
              <a:ea typeface="Calibri" panose="020F0502020204030204" pitchFamily="34" charset="0"/>
              <a:cs typeface="Arial" panose="020B0604020202020204" pitchFamily="34" charset="0"/>
            </a:endParaRPr>
          </a:p>
          <a:p>
            <a:pPr marL="1963737" algn="just">
              <a:lnSpc>
                <a:spcPts val="3100"/>
              </a:lnSpc>
              <a:spcBef>
                <a:spcPts val="0"/>
              </a:spcBef>
              <a:spcAft>
                <a:spcPts val="0"/>
              </a:spcAft>
              <a:buSzPts val="1000"/>
              <a:tabLst>
                <a:tab pos="1700213"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Medio Ambiente.</a:t>
            </a:r>
          </a:p>
          <a:p>
            <a:pPr marL="1963737" algn="just">
              <a:lnSpc>
                <a:spcPts val="3100"/>
              </a:lnSpc>
              <a:spcBef>
                <a:spcPts val="0"/>
              </a:spcBef>
              <a:spcAft>
                <a:spcPts val="0"/>
              </a:spcAft>
              <a:buSzPts val="1000"/>
              <a:tabLst>
                <a:tab pos="1700213"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Seguridad Industrial.</a:t>
            </a:r>
          </a:p>
          <a:p>
            <a:pPr marL="1963737" algn="just">
              <a:lnSpc>
                <a:spcPts val="3100"/>
              </a:lnSpc>
              <a:spcBef>
                <a:spcPts val="0"/>
              </a:spcBef>
              <a:spcAft>
                <a:spcPts val="0"/>
              </a:spcAft>
              <a:buSzPts val="1000"/>
              <a:tabLst>
                <a:tab pos="1700213"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Implementación del Plan de Acción Durante Emergencias (</a:t>
            </a:r>
            <a:r>
              <a:rPr lang="es-BO" sz="2400" dirty="0" err="1"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PADE</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a:t>
            </a:r>
          </a:p>
          <a:p>
            <a:pPr marL="1963737" algn="just" eaLnBrk="1" hangingPunct="1">
              <a:lnSpc>
                <a:spcPts val="3100"/>
              </a:lnSpc>
              <a:spcBef>
                <a:spcPts val="0"/>
              </a:spcBef>
              <a:spcAft>
                <a:spcPts val="0"/>
              </a:spcAft>
              <a:buSzPts val="1000"/>
              <a:tabLst>
                <a:tab pos="1700213"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Riego (Gestión </a:t>
            </a:r>
            <a:r>
              <a:rPr lang="es-BO" sz="2400" dirty="0" err="1"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socioambiental</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 de desfogue de agua al rio </a:t>
            </a:r>
            <a:r>
              <a:rPr lang="es-BO" sz="2400" dirty="0" err="1"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Chijllawiri</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a:t>
            </a:r>
            <a:endPar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marL="1963737" algn="just" eaLnBrk="1" hangingPunct="1">
              <a:lnSpc>
                <a:spcPts val="3100"/>
              </a:lnSpc>
              <a:spcBef>
                <a:spcPts val="0"/>
              </a:spcBef>
              <a:spcAft>
                <a:spcPts val="0"/>
              </a:spcAft>
              <a:buSzPts val="1000"/>
              <a:tabLst>
                <a:tab pos="1700213" algn="l"/>
              </a:tabLst>
            </a:pPr>
            <a:r>
              <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rPr>
              <a:t>Seguimiento a los componentes del Proyecto </a:t>
            </a: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BID.</a:t>
            </a:r>
          </a:p>
          <a:p>
            <a:pPr marL="1963737" algn="just">
              <a:lnSpc>
                <a:spcPts val="3100"/>
              </a:lnSpc>
              <a:spcBef>
                <a:spcPts val="0"/>
              </a:spcBef>
              <a:spcAft>
                <a:spcPts val="0"/>
              </a:spcAft>
              <a:buSzPts val="1000"/>
              <a:tabLst>
                <a:tab pos="1700213" algn="l"/>
              </a:tabLst>
            </a:pPr>
            <a:r>
              <a:rPr lang="es-BO" sz="2400" dirty="0" smtClean="0">
                <a:solidFill>
                  <a:srgbClr val="000000"/>
                </a:solidFill>
                <a:latin typeface="Arial Narrow" panose="020B0606020202030204" pitchFamily="34" charset="0"/>
                <a:ea typeface="Times New Roman" panose="02020603050405020304" pitchFamily="18" charset="0"/>
                <a:cs typeface="Arial" panose="020B0604020202020204" pitchFamily="34" charset="0"/>
              </a:rPr>
              <a:t>Otras actividades.</a:t>
            </a:r>
            <a:endParaRPr lang="es-BO" sz="2400" dirty="0">
              <a:solidFill>
                <a:srgbClr val="000000"/>
              </a:solidFill>
              <a:latin typeface="Arial Narrow" panose="020B0606020202030204" pitchFamily="34" charset="0"/>
              <a:ea typeface="Times New Roman" panose="02020603050405020304" pitchFamily="18" charset="0"/>
              <a:cs typeface="Arial" panose="020B0604020202020204" pitchFamily="34" charset="0"/>
            </a:endParaRPr>
          </a:p>
          <a:p>
            <a:pPr lvl="0" indent="0" algn="just">
              <a:spcAft>
                <a:spcPts val="0"/>
              </a:spcAft>
              <a:buSzPts val="1000"/>
              <a:buNone/>
              <a:tabLst>
                <a:tab pos="180340" algn="l"/>
              </a:tabLst>
            </a:pPr>
            <a:endParaRPr lang="es-BO" sz="1600" dirty="0">
              <a:latin typeface="Arial Narrow" panose="020B0606020202030204" pitchFamily="34" charset="0"/>
              <a:ea typeface="Times New Roman" panose="02020603050405020304" pitchFamily="18" charset="0"/>
              <a:cs typeface="Arial" panose="020B0604020202020204" pitchFamily="34" charset="0"/>
            </a:endParaRPr>
          </a:p>
          <a:p>
            <a:pPr marL="442913" indent="271463" algn="just">
              <a:spcBef>
                <a:spcPts val="0"/>
              </a:spcBef>
              <a:spcAft>
                <a:spcPts val="0"/>
              </a:spcAft>
              <a:buFont typeface="+mj-lt"/>
              <a:buAutoNum type="arabicPeriod"/>
            </a:pPr>
            <a:endParaRPr lang="es-BO" sz="1400" b="1" dirty="0" smtClean="0">
              <a:latin typeface="Arial Narrow" panose="020B0606020202030204" pitchFamily="34" charset="0"/>
              <a:ea typeface="Calibri" panose="020F0502020204030204" pitchFamily="34" charset="0"/>
              <a:cs typeface="Times New Roman" panose="02020603050405020304" pitchFamily="18" charset="0"/>
            </a:endParaRPr>
          </a:p>
          <a:p>
            <a:pPr algn="just">
              <a:spcBef>
                <a:spcPts val="0"/>
              </a:spcBef>
              <a:spcAft>
                <a:spcPts val="0"/>
              </a:spcAft>
              <a:buFont typeface="+mj-lt"/>
              <a:buAutoNum type="arabicPeriod"/>
            </a:pPr>
            <a:endParaRPr lang="es-BO" sz="1400" b="1" dirty="0" smtClean="0">
              <a:latin typeface="Arial Narrow" panose="020B0606020202030204" pitchFamily="34" charset="0"/>
              <a:ea typeface="Calibri" panose="020F0502020204030204" pitchFamily="34" charset="0"/>
              <a:cs typeface="Times New Roman" panose="02020603050405020304" pitchFamily="18" charset="0"/>
            </a:endParaRPr>
          </a:p>
          <a:p>
            <a:pPr marL="0" indent="0" algn="ctr">
              <a:spcBef>
                <a:spcPts val="0"/>
              </a:spcBef>
              <a:spcAft>
                <a:spcPts val="0"/>
              </a:spcAft>
              <a:buFont typeface="Arial" charset="0"/>
              <a:buNone/>
            </a:pPr>
            <a:endParaRPr lang="es-BO" sz="1400" b="1" dirty="0" smtClean="0">
              <a:latin typeface="Arial Narrow" panose="020B0606020202030204" pitchFamily="34" charset="0"/>
              <a:ea typeface="Calibri" panose="020F0502020204030204" pitchFamily="34" charset="0"/>
              <a:cs typeface="Times New Roman" panose="02020603050405020304" pitchFamily="18" charset="0"/>
            </a:endParaRPr>
          </a:p>
          <a:p>
            <a:pPr marL="444500" indent="0" algn="just">
              <a:spcBef>
                <a:spcPts val="0"/>
              </a:spcBef>
              <a:spcAft>
                <a:spcPts val="0"/>
              </a:spcAft>
              <a:buFont typeface="Arial" charset="0"/>
              <a:buNone/>
            </a:pPr>
            <a:endParaRPr lang="es-BO" sz="1000" b="1" dirty="0" smtClean="0">
              <a:latin typeface="Arial Narrow" panose="020B0606020202030204" pitchFamily="34" charset="0"/>
              <a:ea typeface="Calibri" panose="020F0502020204030204" pitchFamily="34" charset="0"/>
              <a:cs typeface="Times New Roman" panose="02020603050405020304" pitchFamily="18" charset="0"/>
            </a:endParaRPr>
          </a:p>
          <a:p>
            <a:pPr marL="444500" indent="0" algn="just">
              <a:spcBef>
                <a:spcPts val="0"/>
              </a:spcBef>
              <a:spcAft>
                <a:spcPts val="0"/>
              </a:spcAft>
              <a:buFont typeface="Arial" charset="0"/>
              <a:buNone/>
            </a:pPr>
            <a:endParaRPr lang="es-BO" sz="800" b="1"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6" name="1 Título"/>
          <p:cNvSpPr txBox="1">
            <a:spLocks/>
          </p:cNvSpPr>
          <p:nvPr/>
        </p:nvSpPr>
        <p:spPr bwMode="auto">
          <a:xfrm>
            <a:off x="-1" y="0"/>
            <a:ext cx="12191999" cy="90872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BO" sz="2400" dirty="0">
                <a:solidFill>
                  <a:schemeClr val="bg1"/>
                </a:solidFill>
                <a:latin typeface="Arial Black" pitchFamily="34" charset="0"/>
                <a:cs typeface="Arial" charset="0"/>
              </a:rPr>
              <a:t>UNIDAD DE MEDIO AMBIENTE, PARTICIPACIÓN SOCIAL,</a:t>
            </a:r>
          </a:p>
          <a:p>
            <a:pPr eaLnBrk="1" hangingPunct="1"/>
            <a:r>
              <a:rPr lang="es-BO" sz="2400" dirty="0">
                <a:solidFill>
                  <a:schemeClr val="bg1"/>
                </a:solidFill>
                <a:latin typeface="Arial Black" pitchFamily="34" charset="0"/>
                <a:cs typeface="Arial" charset="0"/>
              </a:rPr>
              <a:t> RIEGO Y CUENCAS</a:t>
            </a:r>
          </a:p>
        </p:txBody>
      </p:sp>
    </p:spTree>
    <p:extLst>
      <p:ext uri="{BB962C8B-B14F-4D97-AF65-F5344CB8AC3E}">
        <p14:creationId xmlns:p14="http://schemas.microsoft.com/office/powerpoint/2010/main" val="1225971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bwMode="auto">
          <a:xfrm>
            <a:off x="-1" y="0"/>
            <a:ext cx="12191999" cy="90872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sz="2400" dirty="0" smtClean="0">
                <a:solidFill>
                  <a:schemeClr val="bg1"/>
                </a:solidFill>
                <a:latin typeface="Arial Black" pitchFamily="34" charset="0"/>
                <a:cs typeface="Arial" charset="0"/>
              </a:rPr>
              <a:t>UNIDAD DE MEDIO AMBIENTE</a:t>
            </a:r>
            <a:endParaRPr lang="es-ES" sz="2400" dirty="0" smtClean="0">
              <a:solidFill>
                <a:schemeClr val="bg1"/>
              </a:solidFill>
              <a:latin typeface="Arial Black" pitchFamily="34" charset="0"/>
              <a:cs typeface="Arial" charset="0"/>
            </a:endParaRPr>
          </a:p>
        </p:txBody>
      </p:sp>
      <p:sp>
        <p:nvSpPr>
          <p:cNvPr id="5" name="Marcador de contenido 2"/>
          <p:cNvSpPr txBox="1">
            <a:spLocks/>
          </p:cNvSpPr>
          <p:nvPr/>
        </p:nvSpPr>
        <p:spPr bwMode="auto">
          <a:xfrm>
            <a:off x="-3" y="908720"/>
            <a:ext cx="12192000" cy="5949280"/>
          </a:xfrm>
          <a:prstGeom prst="rect">
            <a:avLst/>
          </a:prstGeom>
          <a:solidFill>
            <a:srgbClr val="92D05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4500" indent="0" algn="ctr">
              <a:lnSpc>
                <a:spcPts val="2000"/>
              </a:lnSpc>
              <a:spcBef>
                <a:spcPts val="0"/>
              </a:spcBef>
              <a:spcAft>
                <a:spcPts val="0"/>
              </a:spcAft>
              <a:buNone/>
            </a:pPr>
            <a:r>
              <a:rPr lang="es-BO" sz="20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CUMPLIMIENTO LEY 1333 DE MEDIO AMBIENTE Y REGLAMENTOS</a:t>
            </a:r>
          </a:p>
          <a:p>
            <a:pPr marL="539750" indent="0" algn="just">
              <a:lnSpc>
                <a:spcPts val="2000"/>
              </a:lnSpc>
              <a:spcBef>
                <a:spcPts val="0"/>
              </a:spcBef>
              <a:spcAft>
                <a:spcPts val="0"/>
              </a:spcAft>
              <a:buNone/>
            </a:pPr>
            <a:endPar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06450" indent="-361950" algn="just">
              <a:lnSpc>
                <a:spcPts val="2000"/>
              </a:lnSpc>
              <a:spcBef>
                <a:spcPts val="0"/>
              </a:spcBef>
              <a:spcAft>
                <a:spcPts val="0"/>
              </a:spcAft>
              <a:buFont typeface="Wingdings" panose="05000000000000000000" pitchFamily="2" charset="2"/>
              <a:buChar char="q"/>
            </a:pPr>
            <a:r>
              <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DECLARATORIA DE IMPACTO AMBIENTAL DEL PROYECTO MÚLTIPLE MISICUNI FASE I (CATEGORÍA I)</a:t>
            </a:r>
          </a:p>
          <a:p>
            <a:pPr marL="806450" indent="-361950" algn="just">
              <a:lnSpc>
                <a:spcPts val="2000"/>
              </a:lnSpc>
              <a:spcBef>
                <a:spcPts val="0"/>
              </a:spcBef>
              <a:spcAft>
                <a:spcPts val="0"/>
              </a:spcAft>
              <a:buFont typeface="Wingdings" panose="05000000000000000000" pitchFamily="2" charset="2"/>
              <a:buChar char="q"/>
            </a:pPr>
            <a:endPar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901700" indent="-188913" algn="just">
              <a:lnSpc>
                <a:spcPts val="2000"/>
              </a:lnSpc>
              <a:spcBef>
                <a:spcPts val="0"/>
              </a:spcBef>
              <a:spcAft>
                <a:spcPts val="0"/>
              </a:spcAft>
              <a:buFont typeface="Wingdings" panose="05000000000000000000" pitchFamily="2" charset="2"/>
              <a:buChar cha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Segunda Renovación 01/03/19: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DIA</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N° 612/2019, Licencia Ambiental Renovada (Rectificada)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LARR</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vigencia marzo de 2029.</a:t>
            </a:r>
          </a:p>
          <a:p>
            <a:pPr marL="901700" indent="-188913" algn="just">
              <a:lnSpc>
                <a:spcPts val="2000"/>
              </a:lnSpc>
              <a:spcBef>
                <a:spcPts val="0"/>
              </a:spcBef>
              <a:spcAft>
                <a:spcPts val="0"/>
              </a:spcAft>
              <a:buFont typeface="Wingdings" panose="05000000000000000000" pitchFamily="2" charset="2"/>
              <a:buChar cha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Presentación anual del Informe de Monitoreo Ambiental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IMA</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componentes Presa y Central Hidroeléctrica.</a:t>
            </a:r>
          </a:p>
          <a:p>
            <a:pPr marL="901700" indent="-188913" algn="just">
              <a:lnSpc>
                <a:spcPts val="2000"/>
              </a:lnSpc>
              <a:spcBef>
                <a:spcPts val="0"/>
              </a:spcBef>
              <a:spcAft>
                <a:spcPts val="0"/>
              </a:spcAft>
              <a:buFont typeface="Wingdings" panose="05000000000000000000" pitchFamily="2" charset="2"/>
              <a:buChar cha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Inspecciones Autoridad Ambiental Nacional Competente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AANC</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Organismos Sectoriales Competentes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OSC</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y la AA Departamental C.</a:t>
            </a:r>
          </a:p>
          <a:p>
            <a:pPr marL="444500" indent="0" algn="just">
              <a:lnSpc>
                <a:spcPts val="2000"/>
              </a:lnSpc>
              <a:spcBef>
                <a:spcPts val="0"/>
              </a:spcBef>
              <a:spcAft>
                <a:spcPts val="0"/>
              </a:spcAft>
              <a:buNone/>
            </a:pPr>
            <a:endPar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06450" indent="-361950" algn="just">
              <a:lnSpc>
                <a:spcPts val="2000"/>
              </a:lnSpc>
              <a:spcBef>
                <a:spcPts val="0"/>
              </a:spcBef>
              <a:spcAft>
                <a:spcPts val="0"/>
              </a:spcAft>
              <a:buFont typeface="Wingdings" panose="05000000000000000000" pitchFamily="2" charset="2"/>
              <a:buChar char="q"/>
            </a:pP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FISCALIZACIÓN </a:t>
            </a:r>
            <a:r>
              <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AMBIENTAL CONSTRUCCIÓN PRESA, </a:t>
            </a: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CONTRATO </a:t>
            </a:r>
            <a:r>
              <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N° </a:t>
            </a: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044/2017 - ETAPA CONSTRUCCIÓN</a:t>
            </a:r>
          </a:p>
          <a:p>
            <a:pPr marL="444500" indent="0" algn="just">
              <a:lnSpc>
                <a:spcPts val="2000"/>
              </a:lnSpc>
              <a:spcBef>
                <a:spcPts val="0"/>
              </a:spcBef>
              <a:spcAft>
                <a:spcPts val="0"/>
              </a:spcAft>
              <a:buNone/>
            </a:pPr>
            <a:endPar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defTabSz="1076325">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Cierre, Abandono y Restauración </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A</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mbiental; Entrega Provisional y Definitiva de la Obra.</a:t>
            </a:r>
          </a:p>
          <a:p>
            <a:pPr marL="806450" indent="0" algn="just" defTabSz="1076325">
              <a:lnSpc>
                <a:spcPts val="2000"/>
              </a:lnSpc>
              <a:spcBef>
                <a:spcPts val="0"/>
              </a:spcBef>
              <a:spcAft>
                <a:spcPts val="0"/>
              </a:spcAft>
              <a:buNone/>
            </a:pP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06450" indent="-361950" algn="just">
              <a:lnSpc>
                <a:spcPts val="2000"/>
              </a:lnSpc>
              <a:spcBef>
                <a:spcPts val="0"/>
              </a:spcBef>
              <a:spcAft>
                <a:spcPts val="0"/>
              </a:spcAft>
              <a:buFont typeface="Wingdings" panose="05000000000000000000" pitchFamily="2" charset="2"/>
              <a:buChar char="q"/>
            </a:pPr>
            <a:r>
              <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MONITOREO </a:t>
            </a: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AMBIENTAL </a:t>
            </a:r>
            <a:r>
              <a:rPr lang="es-BO" sz="2000" b="1" dirty="0" err="1"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DIA</a:t>
            </a: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 N° 612 -  ETAPA OPERACIÓN Y MANTENIMIENTO</a:t>
            </a:r>
          </a:p>
          <a:p>
            <a:pPr marL="444500" indent="0" algn="just">
              <a:lnSpc>
                <a:spcPts val="2000"/>
              </a:lnSpc>
              <a:spcBef>
                <a:spcPts val="0"/>
              </a:spcBef>
              <a:spcAft>
                <a:spcPts val="0"/>
              </a:spcAft>
              <a:buNone/>
            </a:pPr>
            <a:endPar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Agua</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Aire</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Suelo</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Residuos sólidos y líquidos</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Ecología</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076325" indent="-269875" algn="just">
              <a:lnSpc>
                <a:spcPts val="2000"/>
              </a:lnSpc>
              <a:spcBef>
                <a:spcPts val="0"/>
              </a:spcBef>
              <a:spcAft>
                <a:spcPts val="0"/>
              </a:spcAft>
              <a:buFont typeface="Wingdings" panose="05000000000000000000" pitchFamily="2" charset="2"/>
              <a:buChar cha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a:t>
            </a:r>
            <a:r>
              <a:rPr lang="es-BO" sz="2000" dirty="0" err="1"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Socioeconomía</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538162" indent="0" algn="just">
              <a:spcBef>
                <a:spcPts val="0"/>
              </a:spcBef>
              <a:spcAft>
                <a:spcPts val="0"/>
              </a:spcAft>
              <a:buNone/>
            </a:pPr>
            <a:endParaRPr lang="es-BO" sz="16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600514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3392" y="260648"/>
            <a:ext cx="10972800" cy="1215008"/>
          </a:xfrm>
        </p:spPr>
        <p:txBody>
          <a:bodyPr>
            <a:noAutofit/>
          </a:bodyPr>
          <a:lstStyle/>
          <a:p>
            <a:pPr algn="ctr"/>
            <a:r>
              <a:rPr lang="es-ES" sz="3600" b="1" dirty="0" smtClean="0"/>
              <a:t>ESTRUCTURA ORGANIZACIONAL Y RECURSOS HUMANOS</a:t>
            </a:r>
            <a:endParaRPr lang="es-ES" sz="3600" b="1" dirty="0"/>
          </a:p>
        </p:txBody>
      </p:sp>
      <p:sp>
        <p:nvSpPr>
          <p:cNvPr id="3" name="2 Marcador de contenido"/>
          <p:cNvSpPr>
            <a:spLocks noGrp="1"/>
          </p:cNvSpPr>
          <p:nvPr>
            <p:ph sz="quarter" idx="13"/>
          </p:nvPr>
        </p:nvSpPr>
        <p:spPr>
          <a:xfrm>
            <a:off x="767408" y="1700808"/>
            <a:ext cx="11077560" cy="4800600"/>
          </a:xfrm>
        </p:spPr>
        <p:txBody>
          <a:bodyPr>
            <a:normAutofit/>
          </a:bodyPr>
          <a:lstStyle/>
          <a:p>
            <a:r>
              <a:rPr lang="es-ES" sz="2800" dirty="0" smtClean="0"/>
              <a:t>La estructura de decisión de la Empresa Misicuni, esta conformada por:</a:t>
            </a:r>
          </a:p>
          <a:p>
            <a:pPr lvl="1">
              <a:lnSpc>
                <a:spcPct val="150000"/>
              </a:lnSpc>
              <a:spcBef>
                <a:spcPts val="0"/>
              </a:spcBef>
            </a:pPr>
            <a:r>
              <a:rPr lang="es-ES" sz="2800" dirty="0" smtClean="0"/>
              <a:t>EL DIRECTORIO</a:t>
            </a:r>
          </a:p>
          <a:p>
            <a:pPr lvl="1">
              <a:lnSpc>
                <a:spcPct val="150000"/>
              </a:lnSpc>
              <a:spcBef>
                <a:spcPts val="0"/>
              </a:spcBef>
            </a:pPr>
            <a:r>
              <a:rPr lang="es-ES" sz="2800" dirty="0" smtClean="0"/>
              <a:t>DIRECTIVA</a:t>
            </a:r>
          </a:p>
          <a:p>
            <a:pPr lvl="1">
              <a:lnSpc>
                <a:spcPct val="150000"/>
              </a:lnSpc>
              <a:spcBef>
                <a:spcPts val="0"/>
              </a:spcBef>
            </a:pPr>
            <a:r>
              <a:rPr lang="es-ES" sz="2800" dirty="0" smtClean="0"/>
              <a:t>PRESIDENCIA DEL DIRECTORIO</a:t>
            </a:r>
          </a:p>
          <a:p>
            <a:pPr lvl="1">
              <a:lnSpc>
                <a:spcPct val="150000"/>
              </a:lnSpc>
              <a:spcBef>
                <a:spcPts val="0"/>
              </a:spcBef>
            </a:pPr>
            <a:r>
              <a:rPr lang="es-ES" sz="2800" dirty="0" smtClean="0"/>
              <a:t>GERENCIA GENERAL </a:t>
            </a:r>
          </a:p>
          <a:p>
            <a:pPr lvl="1">
              <a:lnSpc>
                <a:spcPct val="150000"/>
              </a:lnSpc>
              <a:spcBef>
                <a:spcPts val="0"/>
              </a:spcBef>
            </a:pPr>
            <a:r>
              <a:rPr lang="es-ES" sz="2800" dirty="0" smtClean="0"/>
              <a:t>GERENCIAS DE AREA</a:t>
            </a:r>
          </a:p>
        </p:txBody>
      </p:sp>
    </p:spTree>
    <p:extLst>
      <p:ext uri="{BB962C8B-B14F-4D97-AF65-F5344CB8AC3E}">
        <p14:creationId xmlns:p14="http://schemas.microsoft.com/office/powerpoint/2010/main" val="644399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bwMode="auto">
          <a:xfrm>
            <a:off x="-1" y="0"/>
            <a:ext cx="12191999" cy="90872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sz="2400">
                <a:solidFill>
                  <a:schemeClr val="bg1"/>
                </a:solidFill>
                <a:latin typeface="Arial Black" pitchFamily="34" charset="0"/>
                <a:cs typeface="Arial" charset="0"/>
              </a:rPr>
              <a:t>UNIDAD DE MEDIO AMBIENTE</a:t>
            </a:r>
            <a:endParaRPr lang="es-ES" sz="2400" dirty="0">
              <a:solidFill>
                <a:schemeClr val="bg1"/>
              </a:solidFill>
              <a:latin typeface="Arial Black" pitchFamily="34" charset="0"/>
              <a:cs typeface="Arial" charset="0"/>
            </a:endParaRPr>
          </a:p>
        </p:txBody>
      </p:sp>
      <p:sp>
        <p:nvSpPr>
          <p:cNvPr id="4" name="Marcador de contenido 2"/>
          <p:cNvSpPr txBox="1">
            <a:spLocks/>
          </p:cNvSpPr>
          <p:nvPr/>
        </p:nvSpPr>
        <p:spPr bwMode="auto">
          <a:xfrm>
            <a:off x="-2" y="908721"/>
            <a:ext cx="12192001" cy="5949280"/>
          </a:xfrm>
          <a:prstGeom prst="rect">
            <a:avLst/>
          </a:prstGeom>
          <a:solidFill>
            <a:srgbClr val="92D05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 lvl="0" indent="0" algn="ctr" eaLnBrk="1" hangingPunct="1">
              <a:lnSpc>
                <a:spcPts val="2500"/>
              </a:lnSpc>
              <a:spcBef>
                <a:spcPct val="0"/>
              </a:spcBef>
              <a:spcAft>
                <a:spcPts val="0"/>
              </a:spcAft>
              <a:buSzPts val="1000"/>
              <a:buNone/>
              <a:tabLst>
                <a:tab pos="180340" algn="l"/>
              </a:tabLst>
              <a:defRPr/>
            </a:pPr>
            <a:r>
              <a:rPr lang="es-BO" sz="20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rPr>
              <a:t>CUMPLIMIENTO LEY 1333 DE MEDIO AMBIENTE Y REGLAMENTOS</a:t>
            </a:r>
          </a:p>
          <a:p>
            <a:pPr marL="85725" lvl="0" indent="0" algn="ctr" eaLnBrk="1" hangingPunct="1">
              <a:lnSpc>
                <a:spcPts val="2500"/>
              </a:lnSpc>
              <a:spcBef>
                <a:spcPct val="0"/>
              </a:spcBef>
              <a:spcAft>
                <a:spcPts val="0"/>
              </a:spcAft>
              <a:buSzPts val="1000"/>
              <a:buNone/>
              <a:tabLst>
                <a:tab pos="180340" algn="l"/>
              </a:tabLst>
              <a:defRPr/>
            </a:pPr>
            <a:endParaRPr lang="es-BO" sz="20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538163" lvl="0" indent="-269875" algn="just" eaLnBrk="1" hangingPunct="1">
              <a:lnSpc>
                <a:spcPts val="2500"/>
              </a:lnSpc>
              <a:spcBef>
                <a:spcPct val="0"/>
              </a:spcBef>
              <a:spcAft>
                <a:spcPts val="0"/>
              </a:spcAft>
              <a:buSzPts val="1000"/>
              <a:buFont typeface="Wingdings" panose="05000000000000000000" pitchFamily="2" charset="2"/>
              <a:buChar char="q"/>
              <a:tabLst>
                <a:tab pos="180340" algn="l"/>
              </a:tabLst>
              <a:defRPr/>
            </a:pP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LICENCIAS AMBIENTALES DE COMPONENTES DEL PROYECTO DE MANEJO AMBIENTAL </a:t>
            </a:r>
            <a:r>
              <a:rPr lang="es-BO" sz="2000" b="1" dirty="0">
                <a:solidFill>
                  <a:prstClr val="black"/>
                </a:solidFill>
                <a:latin typeface="Arial Narrow" panose="020B0606020202030204" pitchFamily="34" charset="0"/>
                <a:ea typeface="Times New Roman" panose="02020603050405020304" pitchFamily="18" charset="0"/>
                <a:cs typeface="Arial" panose="020B0604020202020204" pitchFamily="34" charset="0"/>
              </a:rPr>
              <a:t>DE LA </a:t>
            </a: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CUENCA </a:t>
            </a:r>
            <a:r>
              <a:rPr lang="es-BO" sz="2000" b="1" dirty="0" err="1"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MISICUNI</a:t>
            </a: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 </a:t>
            </a:r>
          </a:p>
          <a:p>
            <a:pPr marL="538163" lvl="0" indent="0" algn="just" eaLnBrk="1" hangingPunct="1">
              <a:lnSpc>
                <a:spcPts val="2500"/>
              </a:lnSpc>
              <a:spcBef>
                <a:spcPct val="0"/>
              </a:spcBef>
              <a:spcAft>
                <a:spcPts val="0"/>
              </a:spcAft>
              <a:buSzPts val="1000"/>
              <a:buNone/>
              <a:tabLst>
                <a:tab pos="180340" algn="l"/>
              </a:tabLst>
              <a:defRPr/>
            </a:pP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CONTRATO DE PRÉSTAMO BID 2241 (Categoría III), ETAPA O y M</a:t>
            </a:r>
          </a:p>
          <a:p>
            <a:pPr marL="538163" lvl="0" indent="0" algn="just" eaLnBrk="1" hangingPunct="1">
              <a:lnSpc>
                <a:spcPts val="2500"/>
              </a:lnSpc>
              <a:spcBef>
                <a:spcPct val="0"/>
              </a:spcBef>
              <a:spcAft>
                <a:spcPts val="0"/>
              </a:spcAft>
              <a:buSzPts val="1000"/>
              <a:buNone/>
              <a:tabLst>
                <a:tab pos="180340" algn="l"/>
              </a:tabLst>
              <a:defRPr/>
            </a:pP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Aprovechamiento </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de los Recursos Hídricos para la Producción Agrícola y Pecuaria en las Comunidades de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Khochamayu</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a:t>
            </a:r>
          </a:p>
          <a:p>
            <a:pPr marL="712788" indent="0" algn="just" eaLnBrk="1" hangingPunct="1">
              <a:lnSpc>
                <a:spcPts val="2500"/>
              </a:lnSpc>
              <a:spcBef>
                <a:spcPct val="0"/>
              </a:spcBef>
              <a:spcAft>
                <a:spcPts val="0"/>
              </a:spcAft>
              <a:buSzPts val="1000"/>
              <a:buNone/>
              <a:tabLst>
                <a:tab pos="180340" algn="l"/>
              </a:tabLst>
              <a:defRPr/>
            </a:pP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Llustha</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y Aguadas.</a:t>
            </a:r>
          </a:p>
          <a:p>
            <a:pPr marL="712788"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Obras de Protección y Conservación de la Cuenca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Misicuni</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a:t>
            </a:r>
          </a:p>
          <a:p>
            <a:pPr marL="712788"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Obras de Protección de Hábitats Prioritarios Plantaciones Forestales en Zonas de Alta Pendiente.</a:t>
            </a:r>
          </a:p>
          <a:p>
            <a:pPr marL="85725" lvl="0" indent="0" algn="ctr" eaLnBrk="1" hangingPunct="1">
              <a:lnSpc>
                <a:spcPts val="2500"/>
              </a:lnSpc>
              <a:spcBef>
                <a:spcPct val="0"/>
              </a:spcBef>
              <a:spcAft>
                <a:spcPts val="0"/>
              </a:spcAft>
              <a:buSzPts val="1000"/>
              <a:buNone/>
              <a:tabLst>
                <a:tab pos="180340" algn="l"/>
              </a:tabLst>
              <a:defRPr/>
            </a:pPr>
            <a:endParaRPr lang="es-BO" sz="20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538163" lvl="0" indent="-269875" algn="just" eaLnBrk="1" hangingPunct="1">
              <a:lnSpc>
                <a:spcPts val="2500"/>
              </a:lnSpc>
              <a:spcBef>
                <a:spcPct val="0"/>
              </a:spcBef>
              <a:spcAft>
                <a:spcPts val="0"/>
              </a:spcAft>
              <a:buSzPts val="1000"/>
              <a:buFont typeface="Wingdings" panose="05000000000000000000" pitchFamily="2" charset="2"/>
              <a:buChar char="q"/>
              <a:tabLst>
                <a:tab pos="180340" algn="l"/>
              </a:tabLst>
              <a:defRPr/>
            </a:pPr>
            <a:r>
              <a:rPr lang="es-BO" sz="20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MONITOREO AMBIENTAL</a:t>
            </a:r>
          </a:p>
          <a:p>
            <a:pPr marL="712788" lvl="0"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Agua</a:t>
            </a:r>
          </a:p>
          <a:p>
            <a:pPr marL="712788" lvl="0"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Aire</a:t>
            </a:r>
          </a:p>
          <a:p>
            <a:pPr marL="712788" lvl="0"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Suelo</a:t>
            </a:r>
          </a:p>
          <a:p>
            <a:pPr marL="712788" lvl="0"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Residuos sólidos y líquidos</a:t>
            </a:r>
          </a:p>
          <a:p>
            <a:pPr marL="712788" lvl="0"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Ecología</a:t>
            </a:r>
          </a:p>
          <a:p>
            <a:pPr marL="712788" lvl="0" indent="-174625" algn="just" eaLnBrk="1" hangingPunct="1">
              <a:lnSpc>
                <a:spcPts val="2500"/>
              </a:lnSpc>
              <a:spcBef>
                <a:spcPct val="0"/>
              </a:spcBef>
              <a:spcAft>
                <a:spcPts val="0"/>
              </a:spcAft>
              <a:buSzPts val="1000"/>
              <a:buFont typeface="Wingdings" panose="05000000000000000000" pitchFamily="2" charset="2"/>
              <a:buChar char="§"/>
              <a:tabLst>
                <a:tab pos="180340" algn="l"/>
              </a:tabLst>
              <a:defRPr/>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Factor </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Socioeconomía</a:t>
            </a:r>
            <a:endPar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5725" lvl="0" indent="0" algn="ctr" eaLnBrk="1" hangingPunct="1">
              <a:spcBef>
                <a:spcPct val="0"/>
              </a:spcBef>
              <a:spcAft>
                <a:spcPts val="0"/>
              </a:spcAft>
              <a:buSzPts val="1000"/>
              <a:buNone/>
              <a:tabLst>
                <a:tab pos="180340" algn="l"/>
              </a:tabLst>
              <a:defRPr/>
            </a:pPr>
            <a:endParaRPr lang="es-BO" sz="18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5725" lvl="0" indent="0" algn="ctr" eaLnBrk="1" hangingPunct="1">
              <a:spcBef>
                <a:spcPct val="0"/>
              </a:spcBef>
              <a:spcAft>
                <a:spcPts val="0"/>
              </a:spcAft>
              <a:buSzPts val="1000"/>
              <a:buNone/>
              <a:tabLst>
                <a:tab pos="180340" algn="l"/>
              </a:tabLst>
              <a:defRPr/>
            </a:pPr>
            <a:endParaRPr lang="es-BO" sz="18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118243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2"/>
          <p:cNvSpPr txBox="1">
            <a:spLocks/>
          </p:cNvSpPr>
          <p:nvPr/>
        </p:nvSpPr>
        <p:spPr bwMode="auto">
          <a:xfrm>
            <a:off x="-1" y="1340768"/>
            <a:ext cx="12192001" cy="5517232"/>
          </a:xfrm>
          <a:prstGeom prst="rect">
            <a:avLst/>
          </a:prstGeom>
          <a:solidFill>
            <a:srgbClr val="92D050">
              <a:alpha val="50000"/>
            </a:srgbClr>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4500" indent="0" algn="ctr">
              <a:spcBef>
                <a:spcPts val="0"/>
              </a:spcBef>
              <a:spcAft>
                <a:spcPts val="0"/>
              </a:spcAft>
              <a:buNone/>
            </a:pPr>
            <a:endParaRPr lang="es-BO" sz="12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just">
              <a:spcBef>
                <a:spcPts val="0"/>
              </a:spcBef>
              <a:spcAft>
                <a:spcPts val="0"/>
              </a:spcAft>
              <a:buNone/>
            </a:pPr>
            <a:endParaRPr lang="es-BO" sz="8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06450" indent="-361950" algn="just">
              <a:spcBef>
                <a:spcPts val="0"/>
              </a:spcBef>
              <a:spcAft>
                <a:spcPts val="0"/>
              </a:spcAft>
              <a:buFont typeface="Wingdings" panose="05000000000000000000" pitchFamily="2" charset="2"/>
              <a:buChar char="q"/>
            </a:pPr>
            <a:endParaRPr lang="es-BO" sz="16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95350" indent="-438150" algn="just">
              <a:spcBef>
                <a:spcPts val="0"/>
              </a:spcBef>
              <a:spcAft>
                <a:spcPts val="0"/>
              </a:spcAft>
              <a:buFont typeface="Wingdings" panose="05000000000000000000" pitchFamily="2" charset="2"/>
              <a:buChar char="q"/>
            </a:pPr>
            <a:r>
              <a:rPr lang="es-BO" sz="16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PROGRAMA DE SEGURIDAD Y SALUD EN EL TRABAJO (</a:t>
            </a:r>
            <a:r>
              <a:rPr lang="es-BO" sz="1600" b="1" dirty="0" err="1"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PSST</a:t>
            </a:r>
            <a:r>
              <a:rPr lang="es-BO" sz="16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a:t>
            </a:r>
            <a:endParaRPr lang="es-BO" sz="16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just">
              <a:spcBef>
                <a:spcPts val="0"/>
              </a:spcBef>
              <a:spcAft>
                <a:spcPts val="0"/>
              </a:spcAft>
              <a:buNone/>
            </a:pPr>
            <a:endParaRPr lang="es-BO" sz="16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Política y Objetivos en Seguridad y Salud en el Trabajo de la Empresas o Establecimiento Laboral</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Explicación detallada del proceso productivo o de servicio</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Gestión de Riesgos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Ocupacionales.</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Estudios/</a:t>
            </a:r>
            <a:r>
              <a:rPr lang="es-BO" sz="2000" dirty="0" err="1">
                <a:solidFill>
                  <a:prstClr val="black"/>
                </a:solidFill>
                <a:latin typeface="Arial Narrow" panose="020B0606020202030204" pitchFamily="34" charset="0"/>
                <a:ea typeface="Times New Roman" panose="02020603050405020304" pitchFamily="18" charset="0"/>
                <a:cs typeface="Arial" panose="020B0604020202020204" pitchFamily="34" charset="0"/>
              </a:rPr>
              <a:t>Monitoreos</a:t>
            </a: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 de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Higiene.</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Permisos de Trabajo para Actividades de Alto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Riesgo.</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Descripción de las condiciones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actuales.</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Manual de procedimiento de Investigación de Accidentes e Incidentes de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Trabajo.</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Dotación de Ropa de Trabajo y Equipo de Protección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Personal.</a:t>
            </a:r>
          </a:p>
          <a:p>
            <a:pPr marL="1162050" indent="-266700" algn="just" defTabSz="1162050">
              <a:spcBef>
                <a:spcPts val="0"/>
              </a:spcBef>
              <a:spcAft>
                <a:spcPts val="0"/>
              </a:spcAft>
              <a:buFont typeface="+mj-lt"/>
              <a:buAutoNum type="arabicPeriod"/>
            </a:pP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Capacitaciones.</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Conformación del Comité Mixto de Higiene y Seguridad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Ocupacional.</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Realización de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Inspecciones.</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Presentación del Plan de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Emergencias.</a:t>
            </a:r>
          </a:p>
          <a:p>
            <a:pPr marL="1162050" indent="-266700" algn="just" defTabSz="1162050">
              <a:spcBef>
                <a:spcPts val="0"/>
              </a:spcBef>
              <a:spcAft>
                <a:spcPts val="0"/>
              </a:spcAft>
              <a:buFont typeface="+mj-lt"/>
              <a:buAutoNum type="arabicPeriod"/>
            </a:pPr>
            <a:r>
              <a:rPr lang="es-BO" sz="2000" dirty="0">
                <a:solidFill>
                  <a:prstClr val="black"/>
                </a:solidFill>
                <a:latin typeface="Arial Narrow" panose="020B0606020202030204" pitchFamily="34" charset="0"/>
                <a:ea typeface="Times New Roman" panose="02020603050405020304" pitchFamily="18" charset="0"/>
                <a:cs typeface="Arial" panose="020B0604020202020204" pitchFamily="34" charset="0"/>
              </a:rPr>
              <a:t>Medicina del Trabajo y Salud </a:t>
            </a:r>
            <a:r>
              <a:rPr lang="es-BO" sz="2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Ocupacional.</a:t>
            </a:r>
          </a:p>
          <a:p>
            <a:pPr marL="874713" algn="just">
              <a:spcBef>
                <a:spcPts val="0"/>
              </a:spcBef>
              <a:spcAft>
                <a:spcPts val="0"/>
              </a:spcAft>
              <a:buFont typeface="+mj-lt"/>
              <a:buAutoNum type="arabicPeriod"/>
            </a:pPr>
            <a:endParaRPr lang="es-BO" sz="16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177800" indent="0" algn="just">
              <a:spcBef>
                <a:spcPts val="0"/>
              </a:spcBef>
              <a:spcAft>
                <a:spcPts val="0"/>
              </a:spcAft>
              <a:buNone/>
            </a:pPr>
            <a:r>
              <a:rPr lang="es-BO" sz="16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 </a:t>
            </a:r>
            <a:endParaRPr lang="es-BO" sz="16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just">
              <a:spcBef>
                <a:spcPts val="0"/>
              </a:spcBef>
              <a:spcAft>
                <a:spcPts val="0"/>
              </a:spcAft>
              <a:buNone/>
            </a:pPr>
            <a:endParaRPr lang="es-BO" sz="800" b="1"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806450" indent="0" algn="just">
              <a:spcBef>
                <a:spcPts val="0"/>
              </a:spcBef>
              <a:spcAft>
                <a:spcPts val="0"/>
              </a:spcAft>
              <a:buNone/>
            </a:pPr>
            <a:endParaRPr lang="es-BO" sz="1600"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just">
              <a:spcBef>
                <a:spcPts val="0"/>
              </a:spcBef>
              <a:spcAft>
                <a:spcPts val="0"/>
              </a:spcAft>
              <a:buNone/>
            </a:pPr>
            <a:r>
              <a:rPr lang="es-BO" sz="1000"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 </a:t>
            </a:r>
          </a:p>
          <a:p>
            <a:pPr marL="444500" indent="0" algn="ctr">
              <a:spcBef>
                <a:spcPts val="0"/>
              </a:spcBef>
              <a:spcAft>
                <a:spcPts val="0"/>
              </a:spcAft>
              <a:buNone/>
            </a:pPr>
            <a:endParaRPr lang="es-BO" sz="18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ctr">
              <a:spcBef>
                <a:spcPts val="0"/>
              </a:spcBef>
              <a:spcAft>
                <a:spcPts val="0"/>
              </a:spcAft>
              <a:buNone/>
            </a:pPr>
            <a:endParaRPr lang="es-BO" sz="18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ctr">
              <a:spcBef>
                <a:spcPts val="0"/>
              </a:spcBef>
              <a:spcAft>
                <a:spcPts val="0"/>
              </a:spcAft>
              <a:buNone/>
            </a:pPr>
            <a:endParaRPr lang="es-BO" sz="18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ctr">
              <a:spcBef>
                <a:spcPts val="0"/>
              </a:spcBef>
              <a:spcAft>
                <a:spcPts val="0"/>
              </a:spcAft>
              <a:buNone/>
            </a:pPr>
            <a:endParaRPr lang="es-BO" sz="18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ctr">
              <a:spcBef>
                <a:spcPts val="0"/>
              </a:spcBef>
              <a:spcAft>
                <a:spcPts val="0"/>
              </a:spcAft>
              <a:buNone/>
            </a:pPr>
            <a:endParaRPr lang="es-BO" sz="18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ctr">
              <a:spcBef>
                <a:spcPts val="0"/>
              </a:spcBef>
              <a:spcAft>
                <a:spcPts val="0"/>
              </a:spcAft>
              <a:buNone/>
            </a:pPr>
            <a:endParaRPr lang="es-BO" sz="1800"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444500" indent="0" algn="ctr">
              <a:spcBef>
                <a:spcPts val="0"/>
              </a:spcBef>
              <a:spcAft>
                <a:spcPts val="0"/>
              </a:spcAft>
              <a:buNone/>
            </a:pPr>
            <a:endParaRPr lang="es-BO" sz="1800"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a:p>
            <a:pPr marL="539750" indent="0" algn="just">
              <a:spcBef>
                <a:spcPts val="0"/>
              </a:spcBef>
              <a:spcAft>
                <a:spcPts val="0"/>
              </a:spcAft>
              <a:buNone/>
            </a:pPr>
            <a:endParaRPr lang="es-BO" sz="1800" b="1"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p:txBody>
      </p:sp>
      <p:sp>
        <p:nvSpPr>
          <p:cNvPr id="4" name="1 Título"/>
          <p:cNvSpPr txBox="1">
            <a:spLocks/>
          </p:cNvSpPr>
          <p:nvPr/>
        </p:nvSpPr>
        <p:spPr bwMode="auto">
          <a:xfrm>
            <a:off x="-1" y="0"/>
            <a:ext cx="12191999" cy="908720"/>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sz="2400" dirty="0">
                <a:solidFill>
                  <a:schemeClr val="bg1"/>
                </a:solidFill>
                <a:latin typeface="Arial Black" pitchFamily="34" charset="0"/>
                <a:cs typeface="Arial" charset="0"/>
              </a:rPr>
              <a:t>UNIDAD DE MEDIO </a:t>
            </a:r>
            <a:r>
              <a:rPr lang="es-ES" sz="2400" dirty="0" smtClean="0">
                <a:solidFill>
                  <a:schemeClr val="bg1"/>
                </a:solidFill>
                <a:latin typeface="Arial Black" pitchFamily="34" charset="0"/>
                <a:cs typeface="Arial" charset="0"/>
              </a:rPr>
              <a:t>AMBIENTE</a:t>
            </a:r>
            <a:endParaRPr lang="es-ES" sz="2400" dirty="0">
              <a:solidFill>
                <a:schemeClr val="bg1"/>
              </a:solidFill>
              <a:latin typeface="Arial Black" pitchFamily="34" charset="0"/>
              <a:cs typeface="Arial" charset="0"/>
            </a:endParaRPr>
          </a:p>
        </p:txBody>
      </p:sp>
      <p:sp>
        <p:nvSpPr>
          <p:cNvPr id="5" name="1 Título"/>
          <p:cNvSpPr txBox="1">
            <a:spLocks/>
          </p:cNvSpPr>
          <p:nvPr/>
        </p:nvSpPr>
        <p:spPr bwMode="auto">
          <a:xfrm>
            <a:off x="1" y="908720"/>
            <a:ext cx="12192000" cy="432048"/>
          </a:xfrm>
          <a:prstGeom prst="rect">
            <a:avLst/>
          </a:prstGeom>
          <a:solidFill>
            <a:srgbClr val="92D05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sz="2400" dirty="0" smtClean="0">
                <a:latin typeface="Arial Black" pitchFamily="34" charset="0"/>
                <a:cs typeface="Arial" charset="0"/>
              </a:rPr>
              <a:t>SEGURIDAD INDUSTRIAL</a:t>
            </a:r>
            <a:endParaRPr lang="es-ES" sz="2400" dirty="0" smtClean="0">
              <a:latin typeface="Arial Black" pitchFamily="34" charset="0"/>
              <a:cs typeface="Arial" charset="0"/>
            </a:endParaRPr>
          </a:p>
        </p:txBody>
      </p:sp>
      <p:sp>
        <p:nvSpPr>
          <p:cNvPr id="6" name="Rectángulo 5"/>
          <p:cNvSpPr/>
          <p:nvPr/>
        </p:nvSpPr>
        <p:spPr>
          <a:xfrm>
            <a:off x="1871697" y="1340768"/>
            <a:ext cx="8448602" cy="369332"/>
          </a:xfrm>
          <a:prstGeom prst="rect">
            <a:avLst/>
          </a:prstGeom>
        </p:spPr>
        <p:txBody>
          <a:bodyPr wrap="square">
            <a:spAutoFit/>
          </a:bodyPr>
          <a:lstStyle/>
          <a:p>
            <a:pPr marL="444500" indent="0" algn="ctr">
              <a:spcBef>
                <a:spcPts val="0"/>
              </a:spcBef>
              <a:spcAft>
                <a:spcPts val="0"/>
              </a:spcAft>
              <a:buNone/>
            </a:pPr>
            <a:r>
              <a:rPr lang="es-BO"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rPr>
              <a:t>CUMPLIMIENTO LEY </a:t>
            </a:r>
            <a:r>
              <a:rPr lang="es-BO" b="1" u="sng" dirty="0" smtClean="0">
                <a:solidFill>
                  <a:prstClr val="black"/>
                </a:solidFill>
                <a:latin typeface="Arial Narrow" panose="020B0606020202030204" pitchFamily="34" charset="0"/>
                <a:ea typeface="Times New Roman" panose="02020603050405020304" pitchFamily="18" charset="0"/>
                <a:cs typeface="Arial" panose="020B0604020202020204" pitchFamily="34" charset="0"/>
              </a:rPr>
              <a:t>16998 DE  HIGIENE, SEGURIDAD OCUPACIONAL Y BIENESTAR</a:t>
            </a:r>
            <a:endParaRPr lang="es-BO" b="1" u="sng" dirty="0">
              <a:solidFill>
                <a:prstClr val="black"/>
              </a:solidFill>
              <a:latin typeface="Arial Narrow" panose="020B0606020202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87003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189105868"/>
              </p:ext>
            </p:extLst>
          </p:nvPr>
        </p:nvGraphicFramePr>
        <p:xfrm>
          <a:off x="0" y="1371166"/>
          <a:ext cx="12192000" cy="55273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20000"/>
                    </a:ext>
                  </a:extLst>
                </a:gridCol>
                <a:gridCol w="6096000"/>
              </a:tblGrid>
              <a:tr h="376240">
                <a:tc>
                  <a:txBody>
                    <a:bodyPr/>
                    <a:lstStyle/>
                    <a:p>
                      <a:pPr algn="ctr">
                        <a:tabLst>
                          <a:tab pos="7985125" algn="l"/>
                        </a:tabLst>
                      </a:pPr>
                      <a:r>
                        <a:rPr lang="es-BO" dirty="0" smtClean="0"/>
                        <a:t>ZONA AGUAS</a:t>
                      </a:r>
                      <a:r>
                        <a:rPr lang="es-BO" baseline="0" dirty="0" smtClean="0"/>
                        <a:t> ABAJO DE LA PRESA</a:t>
                      </a:r>
                      <a:endParaRPr lang="es-BO" dirty="0"/>
                    </a:p>
                  </a:txBody>
                  <a:tcPr marL="162560" marR="1625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tabLst>
                          <a:tab pos="7985125" algn="l"/>
                        </a:tabLst>
                      </a:pPr>
                      <a:r>
                        <a:rPr lang="es-BO" dirty="0" smtClean="0"/>
                        <a:t>ZONA DEL EMBALSE</a:t>
                      </a:r>
                      <a:endParaRPr lang="es-BO" dirty="0"/>
                    </a:p>
                  </a:txBody>
                  <a:tcPr marL="162560" marR="1625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110594">
                <a:tc>
                  <a:txBody>
                    <a:bodyPr/>
                    <a:lstStyle/>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2000" b="1" kern="1200" baseline="0" noProof="0" dirty="0" smtClean="0">
                          <a:solidFill>
                            <a:schemeClr val="dk1"/>
                          </a:solidFill>
                          <a:latin typeface="Arial Narrow" panose="020B0606020202030204" pitchFamily="34" charset="0"/>
                          <a:ea typeface="+mn-ea"/>
                          <a:cs typeface="+mn-cs"/>
                        </a:rPr>
                        <a:t>Talleres de mejoramiento de capacidades: </a:t>
                      </a:r>
                      <a:r>
                        <a:rPr lang="es-BO" sz="2000" kern="1200" baseline="0" noProof="0" dirty="0" smtClean="0">
                          <a:solidFill>
                            <a:schemeClr val="dk1"/>
                          </a:solidFill>
                          <a:latin typeface="Arial Narrow" panose="020B0606020202030204" pitchFamily="34" charset="0"/>
                          <a:ea typeface="+mn-ea"/>
                          <a:cs typeface="+mn-cs"/>
                        </a:rPr>
                        <a:t>Dar continuidad a los talleres que se iniciaron la anterior gestión para tener una población comunicada y con capacidad de reacción ante la presencia de eventos de riesgo que se puedan generar en el embalse y la presa.</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Char char="§"/>
                        <a:tabLst>
                          <a:tab pos="712788" algn="l"/>
                          <a:tab pos="6731000" algn="l"/>
                          <a:tab pos="7804150" algn="l"/>
                          <a:tab pos="8166100" algn="l"/>
                        </a:tabLst>
                        <a:defRPr/>
                      </a:pPr>
                      <a:endParaRPr lang="es-BO" sz="2000" kern="1200" baseline="0" noProof="0" dirty="0" smtClean="0">
                        <a:solidFill>
                          <a:schemeClr val="dk1"/>
                        </a:solidFill>
                        <a:latin typeface="Arial Narrow" panose="020B0606020202030204" pitchFamily="34" charset="0"/>
                        <a:ea typeface="+mn-ea"/>
                        <a:cs typeface="+mn-cs"/>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2000" b="1" kern="1200" baseline="0" noProof="0" dirty="0" smtClean="0">
                          <a:solidFill>
                            <a:schemeClr val="dk1"/>
                          </a:solidFill>
                          <a:latin typeface="Arial Narrow" panose="020B0606020202030204" pitchFamily="34" charset="0"/>
                          <a:ea typeface="+mn-ea"/>
                          <a:cs typeface="+mn-cs"/>
                        </a:rPr>
                        <a:t>Implementación de sistemas de alarma: </a:t>
                      </a:r>
                      <a:r>
                        <a:rPr lang="es-BO" sz="2000" b="0" kern="1200" baseline="0" noProof="0" dirty="0" smtClean="0">
                          <a:solidFill>
                            <a:schemeClr val="dk1"/>
                          </a:solidFill>
                          <a:latin typeface="Arial Narrow" panose="020B0606020202030204" pitchFamily="34" charset="0"/>
                          <a:ea typeface="+mn-ea"/>
                          <a:cs typeface="+mn-cs"/>
                        </a:rPr>
                        <a:t>Se realizara todos los esfuerzos para la implementación de sirenas de prevención en los poblados de </a:t>
                      </a:r>
                      <a:r>
                        <a:rPr lang="es-BO" sz="2000" b="0" kern="1200" baseline="0" noProof="0" dirty="0" err="1" smtClean="0">
                          <a:solidFill>
                            <a:schemeClr val="dk1"/>
                          </a:solidFill>
                          <a:latin typeface="Arial Narrow" panose="020B0606020202030204" pitchFamily="34" charset="0"/>
                          <a:ea typeface="+mn-ea"/>
                          <a:cs typeface="+mn-cs"/>
                        </a:rPr>
                        <a:t>Icari</a:t>
                      </a:r>
                      <a:r>
                        <a:rPr lang="es-BO" sz="2000" b="0" kern="1200" baseline="0" noProof="0" dirty="0" smtClean="0">
                          <a:solidFill>
                            <a:schemeClr val="dk1"/>
                          </a:solidFill>
                          <a:latin typeface="Arial Narrow" panose="020B0606020202030204" pitchFamily="34" charset="0"/>
                          <a:ea typeface="+mn-ea"/>
                          <a:cs typeface="+mn-cs"/>
                        </a:rPr>
                        <a:t> y </a:t>
                      </a:r>
                      <a:r>
                        <a:rPr lang="es-BO" sz="2000" b="0" kern="1200" baseline="0" noProof="0" dirty="0" err="1" smtClean="0">
                          <a:solidFill>
                            <a:schemeClr val="dk1"/>
                          </a:solidFill>
                          <a:latin typeface="Arial Narrow" panose="020B0606020202030204" pitchFamily="34" charset="0"/>
                          <a:ea typeface="+mn-ea"/>
                          <a:cs typeface="+mn-cs"/>
                        </a:rPr>
                        <a:t>Jatun</a:t>
                      </a:r>
                      <a:r>
                        <a:rPr lang="es-BO" sz="2000" b="0" kern="1200" baseline="0" noProof="0" dirty="0" smtClean="0">
                          <a:solidFill>
                            <a:schemeClr val="dk1"/>
                          </a:solidFill>
                          <a:latin typeface="Arial Narrow" panose="020B0606020202030204" pitchFamily="34" charset="0"/>
                          <a:ea typeface="+mn-ea"/>
                          <a:cs typeface="+mn-cs"/>
                        </a:rPr>
                        <a:t> Pampa (sector </a:t>
                      </a:r>
                      <a:r>
                        <a:rPr lang="es-BO" sz="2000" b="0" kern="1200" baseline="0" noProof="0" dirty="0" err="1" smtClean="0">
                          <a:solidFill>
                            <a:schemeClr val="dk1"/>
                          </a:solidFill>
                          <a:latin typeface="Arial Narrow" panose="020B0606020202030204" pitchFamily="34" charset="0"/>
                          <a:ea typeface="+mn-ea"/>
                          <a:cs typeface="+mn-cs"/>
                        </a:rPr>
                        <a:t>Pairumani</a:t>
                      </a:r>
                      <a:r>
                        <a:rPr lang="es-BO" sz="2000" b="0" kern="1200" baseline="0" noProof="0" dirty="0" smtClean="0">
                          <a:solidFill>
                            <a:schemeClr val="dk1"/>
                          </a:solidFill>
                          <a:latin typeface="Arial Narrow" panose="020B0606020202030204" pitchFamily="34" charset="0"/>
                          <a:ea typeface="+mn-ea"/>
                          <a:cs typeface="+mn-cs"/>
                        </a:rPr>
                        <a:t>).</a:t>
                      </a:r>
                      <a:endParaRPr lang="es-BO" sz="2000" kern="1200" baseline="0" noProof="0" dirty="0" smtClean="0">
                        <a:solidFill>
                          <a:schemeClr val="dk1"/>
                        </a:solidFill>
                        <a:latin typeface="Arial Narrow" panose="020B0606020202030204" pitchFamily="34" charset="0"/>
                        <a:ea typeface="+mn-ea"/>
                        <a:cs typeface="+mn-cs"/>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2000" kern="1200" baseline="0" noProof="0" dirty="0" smtClean="0">
                          <a:solidFill>
                            <a:schemeClr val="dk1"/>
                          </a:solidFill>
                          <a:latin typeface="Arial Narrow" panose="020B0606020202030204" pitchFamily="34" charset="0"/>
                          <a:ea typeface="+mn-ea"/>
                          <a:cs typeface="+mn-cs"/>
                        </a:rPr>
                        <a:t> </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kumimoji="0" lang="es-BO" sz="2000" b="1"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Actualización del diagnostico </a:t>
                      </a:r>
                      <a:r>
                        <a:rPr kumimoji="0" lang="es-BO" sz="2000" b="1" i="0" u="none" strike="noStrike" kern="1200" cap="none" spc="0" normalizeH="0" baseline="0" noProof="0" dirty="0" err="1"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socioambiental</a:t>
                      </a:r>
                      <a:r>
                        <a:rPr kumimoji="0" lang="es-BO" sz="2000" b="1"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a:t>
                      </a:r>
                      <a:r>
                        <a:rPr kumimoji="0" lang="es-BO" sz="20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Conjuntamente con el Municipio de </a:t>
                      </a:r>
                      <a:r>
                        <a:rPr kumimoji="0" lang="es-BO" sz="2000" b="0" i="0" u="none" strike="noStrike" kern="1200" cap="none" spc="0" normalizeH="0" baseline="0" noProof="0" dirty="0" err="1"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Cocapata</a:t>
                      </a:r>
                      <a:r>
                        <a:rPr kumimoji="0" lang="es-BO" sz="20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la Región </a:t>
                      </a:r>
                      <a:r>
                        <a:rPr kumimoji="0" lang="es-BO" sz="2000" b="0" i="0" u="none" strike="noStrike" kern="1200" cap="none" spc="0" normalizeH="0" baseline="0" noProof="0" dirty="0" err="1"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Icari</a:t>
                      </a:r>
                      <a:r>
                        <a:rPr kumimoji="0" lang="es-BO" sz="20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y La Empresa </a:t>
                      </a:r>
                      <a:r>
                        <a:rPr kumimoji="0" lang="es-BO" sz="2000" b="0" i="0" u="none" strike="noStrike" kern="1200" cap="none" spc="0" normalizeH="0" baseline="0" noProof="0" dirty="0" err="1"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Misicuni</a:t>
                      </a:r>
                      <a:r>
                        <a:rPr kumimoji="0" lang="es-BO" sz="20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se realizara una actualización del diagnostico </a:t>
                      </a:r>
                      <a:r>
                        <a:rPr kumimoji="0" lang="es-BO" sz="2000" b="0" i="0" u="none" strike="noStrike" kern="1200" cap="none" spc="0" normalizeH="0" baseline="0" noProof="0" dirty="0" err="1"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socioambiental</a:t>
                      </a:r>
                      <a:r>
                        <a:rPr kumimoji="0" lang="es-BO" sz="20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aguas debajo de la presa.</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kumimoji="0" lang="es-BO" sz="16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endParaRPr kumimoji="0" lang="es-BO" sz="16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endParaRPr>
                    </a:p>
                  </a:txBody>
                  <a:tcPr marL="162560" marR="1625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Limpieza periódica del embalse: </a:t>
                      </a:r>
                      <a:r>
                        <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durante la época de lluvias se produce el arrastre de basuras del entorno del embalse principalmente de plásticos, botellas </a:t>
                      </a:r>
                      <a:r>
                        <a:rPr kumimoji="0" lang="es-BO"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anose="020B0604020202020204" pitchFamily="34" charset="0"/>
                        </a:rPr>
                        <a:t>PET</a:t>
                      </a:r>
                      <a:r>
                        <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y recipientes de agroquímicos, por lo cual es necesario realizar una limpieza periódica con el apoyo del bote salvavidas.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Desarrollar un estudio de estratificación térmica: </a:t>
                      </a:r>
                      <a:r>
                        <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 través de un convenio con instituciones académicas y de investigación se desarrollara un estudio de línea de base de estratificación térmica con muestreos en tipo grilla que servirá de base técnica para la pertinencia o no de la crianza de truchas en sistemas intensivos (jaulas).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Elaboración de un línea base sobre agroquímicos en suelos del entorno Misicuni: </a:t>
                      </a:r>
                      <a:r>
                        <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Se realizaran muestreos de suelos en el entorno del embalse para determinar las características físicas y remanentes agroquímicos.</a:t>
                      </a:r>
                      <a:r>
                        <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Elaboración coordinada de manera institucional de un plan de uso del embalse: </a:t>
                      </a:r>
                      <a:r>
                        <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Con la participación del </a:t>
                      </a:r>
                      <a:r>
                        <a:rPr kumimoji="0" lang="es-BO" sz="16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anose="020B0604020202020204" pitchFamily="34" charset="0"/>
                        </a:rPr>
                        <a:t>MMAyA</a:t>
                      </a:r>
                      <a:r>
                        <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Gobernación, Municipio de Quillacollo, Comunarios de la Región Misicuni y la Empresa Misicuni a través de la Comisión de Alto Nivel, se elaborara un Plan para el uso futuro del embalse con garantías de sostenibilidad, calidad y desarrollo local.</a:t>
                      </a:r>
                      <a:endPar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txBody>
                  <a:tcPr marL="162560" marR="1625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bl>
          </a:graphicData>
        </a:graphic>
      </p:graphicFrame>
      <p:sp>
        <p:nvSpPr>
          <p:cNvPr id="5" name="1 Título"/>
          <p:cNvSpPr txBox="1">
            <a:spLocks/>
          </p:cNvSpPr>
          <p:nvPr/>
        </p:nvSpPr>
        <p:spPr bwMode="auto">
          <a:xfrm>
            <a:off x="-1" y="0"/>
            <a:ext cx="12192001" cy="692696"/>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BO" sz="2400" dirty="0">
                <a:solidFill>
                  <a:prstClr val="white"/>
                </a:solidFill>
                <a:latin typeface="Arial Black" pitchFamily="34" charset="0"/>
                <a:cs typeface="Arial" charset="0"/>
              </a:rPr>
              <a:t>PARTICIPACIÓN </a:t>
            </a:r>
            <a:r>
              <a:rPr lang="es-BO" sz="2400" dirty="0" smtClean="0">
                <a:solidFill>
                  <a:prstClr val="white"/>
                </a:solidFill>
                <a:latin typeface="Arial Black" pitchFamily="34" charset="0"/>
                <a:cs typeface="Arial" charset="0"/>
              </a:rPr>
              <a:t>SOCIAL, RIEGO </a:t>
            </a:r>
            <a:r>
              <a:rPr lang="es-BO" sz="2400" dirty="0">
                <a:solidFill>
                  <a:prstClr val="white"/>
                </a:solidFill>
                <a:latin typeface="Arial Black" pitchFamily="34" charset="0"/>
                <a:cs typeface="Arial" charset="0"/>
              </a:rPr>
              <a:t>Y CUENCAS</a:t>
            </a:r>
          </a:p>
        </p:txBody>
      </p:sp>
      <p:sp>
        <p:nvSpPr>
          <p:cNvPr id="6" name="1 Título"/>
          <p:cNvSpPr txBox="1">
            <a:spLocks/>
          </p:cNvSpPr>
          <p:nvPr/>
        </p:nvSpPr>
        <p:spPr bwMode="auto">
          <a:xfrm>
            <a:off x="-1" y="678470"/>
            <a:ext cx="12192000" cy="662298"/>
          </a:xfrm>
          <a:prstGeom prst="rect">
            <a:avLst/>
          </a:prstGeom>
          <a:solidFill>
            <a:srgbClr val="92D05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sz="2400" dirty="0">
                <a:latin typeface="Arial Black" pitchFamily="34" charset="0"/>
                <a:cs typeface="Arial" charset="0"/>
              </a:rPr>
              <a:t>IMPLEMENTACION DEL PLAN DE ACCION DURANTE EMERGENCIAS (PADE)</a:t>
            </a:r>
            <a:endParaRPr lang="es-ES" sz="2400" dirty="0">
              <a:latin typeface="Arial Black" pitchFamily="34" charset="0"/>
              <a:cs typeface="Arial" charset="0"/>
            </a:endParaRPr>
          </a:p>
        </p:txBody>
      </p:sp>
    </p:spTree>
    <p:extLst>
      <p:ext uri="{BB962C8B-B14F-4D97-AF65-F5344CB8AC3E}">
        <p14:creationId xmlns:p14="http://schemas.microsoft.com/office/powerpoint/2010/main" val="5161224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792121939"/>
              </p:ext>
            </p:extLst>
          </p:nvPr>
        </p:nvGraphicFramePr>
        <p:xfrm>
          <a:off x="0" y="1065933"/>
          <a:ext cx="12192000" cy="5938454"/>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20000"/>
                    </a:ext>
                  </a:extLst>
                </a:gridCol>
                <a:gridCol w="6096000"/>
              </a:tblGrid>
              <a:tr h="909254">
                <a:tc>
                  <a:txBody>
                    <a:bodyPr/>
                    <a:lstStyle/>
                    <a:p>
                      <a:pPr algn="ctr">
                        <a:tabLst>
                          <a:tab pos="7985125" algn="l"/>
                        </a:tabLst>
                      </a:pPr>
                      <a:r>
                        <a:rPr lang="es-BO" dirty="0" smtClean="0"/>
                        <a:t>GESTION DE DESFOGUE DE AGUA AL RIO CHIJLLAWIRI</a:t>
                      </a:r>
                      <a:endParaRPr lang="es-BO" dirty="0"/>
                    </a:p>
                  </a:txBody>
                  <a:tcPr marL="162560" marR="1625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tabLst>
                          <a:tab pos="7985125" algn="l"/>
                        </a:tabLst>
                      </a:pPr>
                      <a:r>
                        <a:rPr lang="es-BO" dirty="0" smtClean="0"/>
                        <a:t>COORDINACION CON  LOS MUNICIPIOS Y REGANTES PARA LA IMPLEMENTACION DEL COMPONENTE RIEGO MISICUNI</a:t>
                      </a:r>
                      <a:endParaRPr lang="es-BO" dirty="0"/>
                    </a:p>
                  </a:txBody>
                  <a:tcPr marL="162560" marR="1625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858617">
                <a:tc>
                  <a:txBody>
                    <a:bodyPr/>
                    <a:lstStyle/>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1800" b="1" kern="1200" baseline="0" noProof="0" dirty="0" smtClean="0">
                          <a:solidFill>
                            <a:schemeClr val="dk1"/>
                          </a:solidFill>
                          <a:latin typeface="Arial Narrow" panose="020B0606020202030204" pitchFamily="34" charset="0"/>
                          <a:ea typeface="+mn-ea"/>
                          <a:cs typeface="+mn-cs"/>
                        </a:rPr>
                        <a:t>Coordinación de trabajos preliminares en el Rio Chijllawiri: </a:t>
                      </a:r>
                      <a:r>
                        <a:rPr lang="es-BO" sz="1800" b="0" kern="1200" baseline="0" noProof="0" dirty="0" smtClean="0">
                          <a:solidFill>
                            <a:schemeClr val="dk1"/>
                          </a:solidFill>
                          <a:latin typeface="Arial Narrow" panose="020B0606020202030204" pitchFamily="34" charset="0"/>
                          <a:ea typeface="+mn-ea"/>
                          <a:cs typeface="+mn-cs"/>
                        </a:rPr>
                        <a:t>Durante la época de lluvias se produjeron daños en los pasos peatonales, riveras con deslizamientos, efectos sobre pasos vehiculares, por lo cual antes de inicio del desfogue se tienen que realizar trabajos a cargo de ENDE y los Regantes.</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Char char="§"/>
                        <a:tabLst>
                          <a:tab pos="712788" algn="l"/>
                          <a:tab pos="6731000" algn="l"/>
                          <a:tab pos="7804150" algn="l"/>
                          <a:tab pos="8166100" algn="l"/>
                        </a:tabLst>
                        <a:defRPr/>
                      </a:pPr>
                      <a:endParaRPr lang="es-BO" sz="1800" kern="1200" baseline="0" noProof="0" dirty="0" smtClean="0">
                        <a:solidFill>
                          <a:schemeClr val="dk1"/>
                        </a:solidFill>
                        <a:latin typeface="Arial Narrow" panose="020B0606020202030204" pitchFamily="34" charset="0"/>
                        <a:ea typeface="+mn-ea"/>
                        <a:cs typeface="+mn-cs"/>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1800" b="1" kern="1200" baseline="0" noProof="0" dirty="0" smtClean="0">
                          <a:solidFill>
                            <a:schemeClr val="dk1"/>
                          </a:solidFill>
                          <a:latin typeface="Arial Narrow" panose="020B0606020202030204" pitchFamily="34" charset="0"/>
                          <a:ea typeface="+mn-ea"/>
                          <a:cs typeface="+mn-cs"/>
                        </a:rPr>
                        <a:t>Coordinación con el Municipio de Colcapirhua: </a:t>
                      </a:r>
                      <a:r>
                        <a:rPr lang="es-BO" sz="1800" b="0" kern="1200" baseline="0" noProof="0" dirty="0" smtClean="0">
                          <a:solidFill>
                            <a:schemeClr val="dk1"/>
                          </a:solidFill>
                          <a:latin typeface="Arial Narrow" panose="020B0606020202030204" pitchFamily="34" charset="0"/>
                          <a:ea typeface="+mn-ea"/>
                          <a:cs typeface="+mn-cs"/>
                        </a:rPr>
                        <a:t>Se establecerá una comunicación fluida con el Municipio de Colcapirhua para evitar con el agua de desfogue daños a las obras que realizan en la parte baja del rio Chijllawiri.</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1800" b="0" kern="1200" baseline="0" noProof="0" dirty="0" smtClean="0">
                          <a:solidFill>
                            <a:schemeClr val="dk1"/>
                          </a:solidFill>
                          <a:latin typeface="Arial Narrow" panose="020B0606020202030204" pitchFamily="34" charset="0"/>
                          <a:ea typeface="+mn-ea"/>
                          <a:cs typeface="+mn-cs"/>
                        </a:rPr>
                        <a:t> </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kumimoji="0" lang="es-BO" sz="1800" b="1"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Monitoreo de aguas a través de aforos: </a:t>
                      </a:r>
                      <a:r>
                        <a:rPr kumimoji="0" lang="es-BO" sz="18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Se dará continuidad a aforos de las agua del rio Chijllawiri en puntos ya establecidos.</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endParaRPr kumimoji="0" lang="es-BO" sz="18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kumimoji="0" lang="es-BO" sz="1800" b="1"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Elaboración de una línea de base agrícola: </a:t>
                      </a:r>
                      <a:r>
                        <a:rPr kumimoji="0" lang="es-BO" sz="18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Para una planificación eficaz del uso del agua de </a:t>
                      </a:r>
                      <a:r>
                        <a:rPr kumimoji="0" lang="es-BO" sz="1800" b="0" i="0" u="none" strike="noStrike" kern="1200" cap="none" spc="0" normalizeH="0" baseline="0" noProof="0" dirty="0" err="1"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Misicuni</a:t>
                      </a:r>
                      <a:r>
                        <a:rPr kumimoji="0" lang="es-BO" sz="1800" b="0" i="0" u="none" strike="noStrike" kern="1200" cap="none" spc="0" normalizeH="0" baseline="0" noProof="0" dirty="0" smtClean="0">
                          <a:ln>
                            <a:noFill/>
                          </a:ln>
                          <a:solidFill>
                            <a:schemeClr val="tx1"/>
                          </a:solidFill>
                          <a:effectLst/>
                          <a:uLnTx/>
                          <a:uFillTx/>
                          <a:latin typeface="Arial Narrow" panose="020B0606020202030204" pitchFamily="34" charset="0"/>
                          <a:ea typeface="Times New Roman" panose="02020603050405020304" pitchFamily="18" charset="0"/>
                          <a:cs typeface="Arial" panose="020B0604020202020204" pitchFamily="34" charset="0"/>
                        </a:rPr>
                        <a:t> se tiene que establecer una línea de base agrícola considerando aspectos climáticos, edáficos y cultivos.</a:t>
                      </a:r>
                    </a:p>
                  </a:txBody>
                  <a:tcPr marL="162560" marR="1625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Entrega de agua a regantes como Compensación: </a:t>
                      </a:r>
                      <a:r>
                        <a:rPr kumimoji="0" lang="es-BO"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De acuerdo a la fechas y caudales establecidos se hará la entrega de agua para riego en el sector de Caluyo y la zona de Molle </a:t>
                      </a:r>
                      <a:r>
                        <a:rPr kumimoji="0" lang="es-BO" sz="20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anose="020B0604020202020204" pitchFamily="34" charset="0"/>
                        </a:rPr>
                        <a:t>Molle</a:t>
                      </a:r>
                      <a:r>
                        <a:rPr kumimoji="0" lang="es-BO"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Coordinación con Municipios: </a:t>
                      </a:r>
                      <a:r>
                        <a:rPr kumimoji="0" lang="es-BO"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Para viabilizar la implementación de tres aducciones en un mediano plazo se establecería una coordinación continua con los Municipios de </a:t>
                      </a:r>
                      <a:r>
                        <a:rPr kumimoji="0" lang="es-BO" sz="20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Tiquipaya</a:t>
                      </a:r>
                      <a:r>
                        <a:rPr kumimoji="0" lang="es-BO"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Quillacollo y Colcapirhua.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Coordinación con los regantes: </a:t>
                      </a:r>
                      <a:r>
                        <a:rPr kumimoji="0" lang="es-BO" sz="20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Se establecerán consensos entre todas las comunidades por donde pasan las aducciones a través del dialogo e inspecciones.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16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txBody>
                  <a:tcPr marL="162560" marR="1625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bl>
          </a:graphicData>
        </a:graphic>
      </p:graphicFrame>
      <p:sp>
        <p:nvSpPr>
          <p:cNvPr id="5" name="1 Título"/>
          <p:cNvSpPr txBox="1">
            <a:spLocks/>
          </p:cNvSpPr>
          <p:nvPr/>
        </p:nvSpPr>
        <p:spPr bwMode="auto">
          <a:xfrm>
            <a:off x="-1" y="0"/>
            <a:ext cx="12192001" cy="692696"/>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BO" sz="2400" dirty="0">
                <a:solidFill>
                  <a:prstClr val="white"/>
                </a:solidFill>
                <a:latin typeface="Arial Black" pitchFamily="34" charset="0"/>
                <a:cs typeface="Arial" charset="0"/>
              </a:rPr>
              <a:t>PARTICIPACIÓN SOCIAL, RIEGO Y </a:t>
            </a:r>
            <a:r>
              <a:rPr lang="es-BO" sz="2400" dirty="0" smtClean="0">
                <a:solidFill>
                  <a:prstClr val="white"/>
                </a:solidFill>
                <a:latin typeface="Arial Black" pitchFamily="34" charset="0"/>
                <a:cs typeface="Arial" charset="0"/>
              </a:rPr>
              <a:t>CUENCAS</a:t>
            </a:r>
            <a:endParaRPr lang="es-BO" sz="2400" dirty="0">
              <a:solidFill>
                <a:prstClr val="white"/>
              </a:solidFill>
              <a:latin typeface="Arial Black" pitchFamily="34" charset="0"/>
              <a:cs typeface="Arial" charset="0"/>
            </a:endParaRPr>
          </a:p>
        </p:txBody>
      </p:sp>
      <p:sp>
        <p:nvSpPr>
          <p:cNvPr id="6" name="1 Título"/>
          <p:cNvSpPr txBox="1">
            <a:spLocks/>
          </p:cNvSpPr>
          <p:nvPr/>
        </p:nvSpPr>
        <p:spPr bwMode="auto">
          <a:xfrm>
            <a:off x="-1" y="678470"/>
            <a:ext cx="12192000" cy="411659"/>
          </a:xfrm>
          <a:prstGeom prst="rect">
            <a:avLst/>
          </a:prstGeom>
          <a:solidFill>
            <a:srgbClr val="92D05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sz="2400" dirty="0">
                <a:latin typeface="Arial Black" pitchFamily="34" charset="0"/>
                <a:cs typeface="Arial" charset="0"/>
              </a:rPr>
              <a:t>RIEGO</a:t>
            </a:r>
            <a:endParaRPr lang="es-ES" sz="2400" dirty="0">
              <a:latin typeface="Arial Black" pitchFamily="34" charset="0"/>
              <a:cs typeface="Arial" charset="0"/>
            </a:endParaRPr>
          </a:p>
        </p:txBody>
      </p:sp>
    </p:spTree>
    <p:extLst>
      <p:ext uri="{BB962C8B-B14F-4D97-AF65-F5344CB8AC3E}">
        <p14:creationId xmlns:p14="http://schemas.microsoft.com/office/powerpoint/2010/main" val="1717037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832532937"/>
              </p:ext>
            </p:extLst>
          </p:nvPr>
        </p:nvGraphicFramePr>
        <p:xfrm>
          <a:off x="-2" y="1071079"/>
          <a:ext cx="12192000" cy="5787651"/>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xmlns="" val="20000"/>
                    </a:ext>
                  </a:extLst>
                </a:gridCol>
                <a:gridCol w="6096000"/>
              </a:tblGrid>
              <a:tr h="620300">
                <a:tc>
                  <a:txBody>
                    <a:bodyPr/>
                    <a:lstStyle/>
                    <a:p>
                      <a:pPr algn="ctr">
                        <a:tabLst>
                          <a:tab pos="7985125" algn="l"/>
                        </a:tabLst>
                      </a:pPr>
                      <a:r>
                        <a:rPr lang="es-BO" dirty="0" smtClean="0"/>
                        <a:t>PODA</a:t>
                      </a:r>
                      <a:r>
                        <a:rPr lang="es-BO" baseline="0" dirty="0" smtClean="0"/>
                        <a:t> Y REFALLO DE PLANTACIONES ARBUSTIVAS</a:t>
                      </a:r>
                      <a:endParaRPr lang="es-BO" dirty="0"/>
                    </a:p>
                  </a:txBody>
                  <a:tcPr marL="162560" marR="16256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tabLst>
                          <a:tab pos="7985125" algn="l"/>
                        </a:tabLst>
                      </a:pPr>
                      <a:r>
                        <a:rPr lang="es-BO" dirty="0" smtClean="0"/>
                        <a:t>MANTENIMIENTO Y CONSTRUCCION DE OBRAS DE CONSERVACION DE LA CUENCA</a:t>
                      </a:r>
                      <a:endParaRPr lang="es-BO" dirty="0"/>
                    </a:p>
                  </a:txBody>
                  <a:tcPr marL="162560" marR="16256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5147571">
                <a:tc>
                  <a:txBody>
                    <a:bodyPr/>
                    <a:lstStyle/>
                    <a:p>
                      <a:pPr marL="0" marR="0" lvl="0" indent="0" algn="just" defTabSz="847725" rtl="0" eaLnBrk="1" fontAlgn="base" latinLnBrk="0" hangingPunct="1">
                        <a:lnSpc>
                          <a:spcPct val="100000"/>
                        </a:lnSpc>
                        <a:spcBef>
                          <a:spcPct val="0"/>
                        </a:spcBef>
                        <a:spcAft>
                          <a:spcPts val="0"/>
                        </a:spcAft>
                        <a:buClrTx/>
                        <a:buSzPts val="1000"/>
                        <a:buFont typeface="Wingdings" panose="05000000000000000000" pitchFamily="2" charset="2"/>
                        <a:buNone/>
                        <a:tabLst>
                          <a:tab pos="180340" algn="l"/>
                        </a:tabLst>
                        <a:defRPr/>
                      </a:pPr>
                      <a:endParaRPr lang="es-BO" sz="1600" b="1" kern="1200" baseline="0" noProof="0" dirty="0" smtClean="0">
                        <a:solidFill>
                          <a:schemeClr val="dk1"/>
                        </a:solidFill>
                        <a:latin typeface="Arial Narrow" panose="020B0606020202030204" pitchFamily="34" charset="0"/>
                        <a:ea typeface="+mn-ea"/>
                        <a:cs typeface="+mn-cs"/>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2000" b="1" kern="1200" baseline="0" noProof="0" dirty="0" smtClean="0">
                          <a:solidFill>
                            <a:schemeClr val="dk1"/>
                          </a:solidFill>
                          <a:latin typeface="Arial Narrow" panose="020B0606020202030204" pitchFamily="34" charset="0"/>
                          <a:ea typeface="+mn-ea"/>
                          <a:cs typeface="+mn-cs"/>
                        </a:rPr>
                        <a:t>Poda en áreas comunales: </a:t>
                      </a:r>
                      <a:r>
                        <a:rPr lang="es-BO" sz="2000" b="0" kern="1200" baseline="0" noProof="0" dirty="0" smtClean="0">
                          <a:solidFill>
                            <a:schemeClr val="dk1"/>
                          </a:solidFill>
                          <a:latin typeface="Arial Narrow" panose="020B0606020202030204" pitchFamily="34" charset="0"/>
                          <a:ea typeface="+mn-ea"/>
                          <a:cs typeface="+mn-cs"/>
                        </a:rPr>
                        <a:t>A través de coordinación con unidades educativas del sector y la participación de los estudiantes se dará continuidad a las podas en las plantaciones arbustivas y forestales establecidas con anterioridad.</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endParaRPr lang="es-BO" sz="2000" b="0" kern="1200" baseline="0" noProof="0" dirty="0" smtClean="0">
                        <a:solidFill>
                          <a:schemeClr val="dk1"/>
                        </a:solidFill>
                        <a:latin typeface="Arial Narrow" panose="020B0606020202030204" pitchFamily="34" charset="0"/>
                        <a:ea typeface="+mn-ea"/>
                        <a:cs typeface="+mn-cs"/>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2000" b="1" kern="1200" baseline="0" noProof="0" dirty="0" smtClean="0">
                          <a:solidFill>
                            <a:schemeClr val="dk1"/>
                          </a:solidFill>
                          <a:latin typeface="Arial Narrow" panose="020B0606020202030204" pitchFamily="34" charset="0"/>
                          <a:ea typeface="+mn-ea"/>
                          <a:cs typeface="+mn-cs"/>
                        </a:rPr>
                        <a:t>Poda en el entorno del embalse: </a:t>
                      </a:r>
                      <a:r>
                        <a:rPr lang="es-BO" sz="2000" b="0" kern="1200" baseline="0" noProof="0" dirty="0" smtClean="0">
                          <a:solidFill>
                            <a:schemeClr val="dk1"/>
                          </a:solidFill>
                          <a:latin typeface="Arial Narrow" panose="020B0606020202030204" pitchFamily="34" charset="0"/>
                          <a:ea typeface="+mn-ea"/>
                          <a:cs typeface="+mn-cs"/>
                        </a:rPr>
                        <a:t>Con la participación de </a:t>
                      </a:r>
                      <a:r>
                        <a:rPr lang="es-BO" sz="2000" b="0" kern="1200" baseline="0" noProof="0" dirty="0" err="1" smtClean="0">
                          <a:solidFill>
                            <a:schemeClr val="dk1"/>
                          </a:solidFill>
                          <a:latin typeface="Arial Narrow" panose="020B0606020202030204" pitchFamily="34" charset="0"/>
                          <a:ea typeface="+mn-ea"/>
                          <a:cs typeface="+mn-cs"/>
                        </a:rPr>
                        <a:t>comunarios</a:t>
                      </a:r>
                      <a:r>
                        <a:rPr lang="es-BO" sz="2000" b="0" kern="1200" baseline="0" noProof="0" dirty="0" smtClean="0">
                          <a:solidFill>
                            <a:schemeClr val="dk1"/>
                          </a:solidFill>
                          <a:latin typeface="Arial Narrow" panose="020B0606020202030204" pitchFamily="34" charset="0"/>
                          <a:ea typeface="+mn-ea"/>
                          <a:cs typeface="+mn-cs"/>
                        </a:rPr>
                        <a:t> de la zona capacitados se realizaran podas en el entorno del embalse que permitan un desarrollo mas eficaz y prevención contra los daños de animales.</a:t>
                      </a: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endParaRPr lang="es-BO" sz="2000" b="0" kern="1200" baseline="0" noProof="0" dirty="0" smtClean="0">
                        <a:solidFill>
                          <a:schemeClr val="dk1"/>
                        </a:solidFill>
                        <a:latin typeface="Arial Narrow" panose="020B0606020202030204" pitchFamily="34" charset="0"/>
                        <a:ea typeface="+mn-ea"/>
                        <a:cs typeface="+mn-cs"/>
                      </a:endParaRPr>
                    </a:p>
                    <a:p>
                      <a:pPr marL="176213" marR="0" lvl="0" indent="0" algn="just" defTabSz="777875" rtl="0" eaLnBrk="1" fontAlgn="base" latinLnBrk="0" hangingPunct="1">
                        <a:lnSpc>
                          <a:spcPct val="100000"/>
                        </a:lnSpc>
                        <a:spcBef>
                          <a:spcPct val="0"/>
                        </a:spcBef>
                        <a:spcAft>
                          <a:spcPts val="0"/>
                        </a:spcAft>
                        <a:buClrTx/>
                        <a:buSzPts val="1000"/>
                        <a:buFont typeface="Wingdings" panose="05000000000000000000" pitchFamily="2" charset="2"/>
                        <a:buNone/>
                        <a:tabLst>
                          <a:tab pos="712788" algn="l"/>
                          <a:tab pos="6731000" algn="l"/>
                          <a:tab pos="7804150" algn="l"/>
                          <a:tab pos="8166100" algn="l"/>
                        </a:tabLst>
                        <a:defRPr/>
                      </a:pPr>
                      <a:r>
                        <a:rPr lang="es-BO" sz="2000" b="1" kern="1200" baseline="0" noProof="0" dirty="0" err="1" smtClean="0">
                          <a:solidFill>
                            <a:schemeClr val="dk1"/>
                          </a:solidFill>
                          <a:latin typeface="Arial Narrow" panose="020B0606020202030204" pitchFamily="34" charset="0"/>
                          <a:ea typeface="+mn-ea"/>
                          <a:cs typeface="+mn-cs"/>
                        </a:rPr>
                        <a:t>Refallo</a:t>
                      </a:r>
                      <a:r>
                        <a:rPr lang="es-BO" sz="2000" b="1" kern="1200" baseline="0" noProof="0" dirty="0" smtClean="0">
                          <a:solidFill>
                            <a:schemeClr val="dk1"/>
                          </a:solidFill>
                          <a:latin typeface="Arial Narrow" panose="020B0606020202030204" pitchFamily="34" charset="0"/>
                          <a:ea typeface="+mn-ea"/>
                          <a:cs typeface="+mn-cs"/>
                        </a:rPr>
                        <a:t> con especies arbustivas: </a:t>
                      </a:r>
                      <a:r>
                        <a:rPr lang="es-BO" sz="2000" b="0" kern="1200" baseline="0" noProof="0" dirty="0" smtClean="0">
                          <a:solidFill>
                            <a:schemeClr val="dk1"/>
                          </a:solidFill>
                          <a:latin typeface="Arial Narrow" panose="020B0606020202030204" pitchFamily="34" charset="0"/>
                          <a:ea typeface="+mn-ea"/>
                          <a:cs typeface="+mn-cs"/>
                        </a:rPr>
                        <a:t>En base a las experiencias de los anteriores años se realizara el </a:t>
                      </a:r>
                      <a:r>
                        <a:rPr lang="es-BO" sz="2000" b="0" kern="1200" baseline="0" noProof="0" dirty="0" err="1" smtClean="0">
                          <a:solidFill>
                            <a:schemeClr val="dk1"/>
                          </a:solidFill>
                          <a:latin typeface="Arial Narrow" panose="020B0606020202030204" pitchFamily="34" charset="0"/>
                          <a:ea typeface="+mn-ea"/>
                          <a:cs typeface="+mn-cs"/>
                        </a:rPr>
                        <a:t>refallo</a:t>
                      </a:r>
                      <a:r>
                        <a:rPr lang="es-BO" sz="2000" b="0" kern="1200" baseline="0" noProof="0" dirty="0" smtClean="0">
                          <a:solidFill>
                            <a:schemeClr val="dk1"/>
                          </a:solidFill>
                          <a:latin typeface="Arial Narrow" panose="020B0606020202030204" pitchFamily="34" charset="0"/>
                          <a:ea typeface="+mn-ea"/>
                          <a:cs typeface="+mn-cs"/>
                        </a:rPr>
                        <a:t> con </a:t>
                      </a:r>
                      <a:r>
                        <a:rPr lang="es-BO" sz="2000" b="0" kern="1200" baseline="0" noProof="0" dirty="0" err="1" smtClean="0">
                          <a:solidFill>
                            <a:schemeClr val="dk1"/>
                          </a:solidFill>
                          <a:latin typeface="Arial Narrow" panose="020B0606020202030204" pitchFamily="34" charset="0"/>
                          <a:ea typeface="+mn-ea"/>
                          <a:cs typeface="+mn-cs"/>
                        </a:rPr>
                        <a:t>plantines</a:t>
                      </a:r>
                      <a:r>
                        <a:rPr lang="es-BO" sz="2000" b="0" kern="1200" baseline="0" noProof="0" dirty="0" smtClean="0">
                          <a:solidFill>
                            <a:schemeClr val="dk1"/>
                          </a:solidFill>
                          <a:latin typeface="Arial Narrow" panose="020B0606020202030204" pitchFamily="34" charset="0"/>
                          <a:ea typeface="+mn-ea"/>
                          <a:cs typeface="+mn-cs"/>
                        </a:rPr>
                        <a:t> principalmente de </a:t>
                      </a:r>
                      <a:r>
                        <a:rPr lang="es-BO" sz="2000" b="0" kern="1200" baseline="0" noProof="0" dirty="0" err="1" smtClean="0">
                          <a:solidFill>
                            <a:schemeClr val="dk1"/>
                          </a:solidFill>
                          <a:latin typeface="Arial Narrow" panose="020B0606020202030204" pitchFamily="34" charset="0"/>
                          <a:ea typeface="+mn-ea"/>
                          <a:cs typeface="+mn-cs"/>
                        </a:rPr>
                        <a:t>Quiswara</a:t>
                      </a:r>
                      <a:r>
                        <a:rPr lang="es-BO" sz="2000" b="0" kern="1200" baseline="0" noProof="0" dirty="0" smtClean="0">
                          <a:solidFill>
                            <a:schemeClr val="dk1"/>
                          </a:solidFill>
                          <a:latin typeface="Arial Narrow" panose="020B0606020202030204" pitchFamily="34" charset="0"/>
                          <a:ea typeface="+mn-ea"/>
                          <a:cs typeface="+mn-cs"/>
                        </a:rPr>
                        <a:t> que tiene un efecto menor por el daño con animales.</a:t>
                      </a:r>
                    </a:p>
                  </a:txBody>
                  <a:tcPr marL="162560" marR="1625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Mantenimiento de estructuras gavionadas</a:t>
                      </a:r>
                      <a:r>
                        <a:rPr kumimoji="0" lang="es-BO"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 través de la evaluación realizadas antes y después de una temporadas de lluvias se identifico áreas donde las estructuras gavionadas requieren mantenimiento.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BO" sz="24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Construcción de estructuras gavionadas:</a:t>
                      </a:r>
                      <a:r>
                        <a:rPr kumimoji="0" lang="es-BO"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 través de las mismas evaluaciones se identificaron sitios donde se requieren gaviones que permitan principalmente evitar deslizamientos en las quebradas e interferencia en la </a:t>
                      </a:r>
                      <a:r>
                        <a:rPr kumimoji="0" lang="es-BO" sz="24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mn-cs"/>
                        </a:rPr>
                        <a:t>transitabilidad</a:t>
                      </a:r>
                      <a:r>
                        <a:rPr kumimoji="0" lang="es-BO" sz="2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del camino troncal.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BO" sz="16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endParaRPr>
                    </a:p>
                  </a:txBody>
                  <a:tcPr marL="162560" marR="1625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10001"/>
                  </a:ext>
                </a:extLst>
              </a:tr>
            </a:tbl>
          </a:graphicData>
        </a:graphic>
      </p:graphicFrame>
      <p:sp>
        <p:nvSpPr>
          <p:cNvPr id="5" name="1 Título"/>
          <p:cNvSpPr txBox="1">
            <a:spLocks/>
          </p:cNvSpPr>
          <p:nvPr/>
        </p:nvSpPr>
        <p:spPr bwMode="auto">
          <a:xfrm>
            <a:off x="-1" y="0"/>
            <a:ext cx="12192001" cy="692696"/>
          </a:xfrm>
          <a:prstGeom prst="rect">
            <a:avLst/>
          </a:prstGeom>
          <a:solidFill>
            <a:srgbClr val="008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BO" sz="2400">
                <a:solidFill>
                  <a:prstClr val="white"/>
                </a:solidFill>
                <a:latin typeface="Arial Black" pitchFamily="34" charset="0"/>
                <a:cs typeface="Arial" charset="0"/>
              </a:rPr>
              <a:t>PARTICIPACIÓN SOCIAL, RIEGO Y CUENCAS</a:t>
            </a:r>
            <a:endParaRPr lang="es-BO" sz="2400" dirty="0">
              <a:solidFill>
                <a:prstClr val="white"/>
              </a:solidFill>
              <a:latin typeface="Arial Black" pitchFamily="34" charset="0"/>
              <a:cs typeface="Arial" charset="0"/>
            </a:endParaRPr>
          </a:p>
        </p:txBody>
      </p:sp>
      <p:sp>
        <p:nvSpPr>
          <p:cNvPr id="6" name="1 Título"/>
          <p:cNvSpPr txBox="1">
            <a:spLocks/>
          </p:cNvSpPr>
          <p:nvPr/>
        </p:nvSpPr>
        <p:spPr bwMode="auto">
          <a:xfrm>
            <a:off x="-1" y="678470"/>
            <a:ext cx="12192000" cy="411659"/>
          </a:xfrm>
          <a:prstGeom prst="rect">
            <a:avLst/>
          </a:prstGeom>
          <a:solidFill>
            <a:srgbClr val="92D05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sz="2400" dirty="0">
                <a:latin typeface="Arial Black" pitchFamily="34" charset="0"/>
                <a:cs typeface="Arial" charset="0"/>
              </a:rPr>
              <a:t>SEGUIMIENTO A LOS COMPONENTES DEL PROYECTO BID</a:t>
            </a:r>
            <a:endParaRPr lang="es-ES" sz="2400" dirty="0">
              <a:latin typeface="Arial Black" pitchFamily="34" charset="0"/>
              <a:cs typeface="Arial" charset="0"/>
            </a:endParaRPr>
          </a:p>
        </p:txBody>
      </p:sp>
    </p:spTree>
    <p:extLst>
      <p:ext uri="{BB962C8B-B14F-4D97-AF65-F5344CB8AC3E}">
        <p14:creationId xmlns:p14="http://schemas.microsoft.com/office/powerpoint/2010/main" val="38275504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219200" y="2852936"/>
            <a:ext cx="10972800" cy="1143000"/>
          </a:xfrm>
        </p:spPr>
        <p:txBody>
          <a:bodyPr>
            <a:noAutofit/>
          </a:bodyPr>
          <a:lstStyle/>
          <a:p>
            <a:pPr algn="ctr"/>
            <a:r>
              <a:rPr lang="es-ES" sz="7200" b="1" dirty="0" smtClean="0"/>
              <a:t>ASESORIA LEGAL</a:t>
            </a:r>
            <a:endParaRPr lang="es-ES" sz="7200" b="1" dirty="0"/>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76649"/>
            <a:ext cx="1824203" cy="225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Resultado de imagen para LEG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160338"/>
            <a:ext cx="3238500" cy="188595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Resultado de imagen para diosa de la justicia"/>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Tree>
    <p:extLst>
      <p:ext uri="{BB962C8B-B14F-4D97-AF65-F5344CB8AC3E}">
        <p14:creationId xmlns:p14="http://schemas.microsoft.com/office/powerpoint/2010/main" val="18330372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551384" y="1556792"/>
            <a:ext cx="11188824" cy="4608512"/>
          </a:xfrm>
          <a:prstGeom prst="rect">
            <a:avLst/>
          </a:prstGeom>
        </p:spPr>
        <p:txBody>
          <a:bodyPr>
            <a:noAutofit/>
          </a:bodyPr>
          <a:lstStyle/>
          <a:p>
            <a:pPr marL="0" indent="0" algn="just">
              <a:lnSpc>
                <a:spcPct val="150000"/>
              </a:lnSpc>
              <a:spcBef>
                <a:spcPts val="1200"/>
              </a:spcBef>
              <a:spcAft>
                <a:spcPts val="1200"/>
              </a:spcAft>
              <a:buNone/>
            </a:pPr>
            <a:r>
              <a:rPr lang="es-ES" sz="3600" dirty="0" smtClean="0">
                <a:latin typeface="+mj-lt"/>
              </a:rPr>
              <a:t>Se procederá al Asesoramiento a </a:t>
            </a:r>
            <a:r>
              <a:rPr lang="es-ES" sz="3600" dirty="0">
                <a:latin typeface="+mj-lt"/>
              </a:rPr>
              <a:t>la Máxima Autoridad Ejecutiva </a:t>
            </a:r>
            <a:r>
              <a:rPr lang="es-ES" sz="3600" dirty="0" smtClean="0">
                <a:latin typeface="+mj-lt"/>
              </a:rPr>
              <a:t>y Presidencia en </a:t>
            </a:r>
            <a:r>
              <a:rPr lang="es-ES" sz="3600" dirty="0">
                <a:latin typeface="+mj-lt"/>
              </a:rPr>
              <a:t>todos los aspectos jurídicos – legales, así como también </a:t>
            </a:r>
            <a:r>
              <a:rPr lang="es-ES" sz="3600" dirty="0" smtClean="0">
                <a:latin typeface="+mj-lt"/>
              </a:rPr>
              <a:t>se prestará asesoramiento, </a:t>
            </a:r>
            <a:r>
              <a:rPr lang="es-ES" sz="3600" dirty="0">
                <a:latin typeface="+mj-lt"/>
              </a:rPr>
              <a:t>apoyo jurídico legal integral a la Gerencia Administrativa </a:t>
            </a:r>
            <a:r>
              <a:rPr lang="es-ES" sz="3600" dirty="0" smtClean="0">
                <a:latin typeface="+mj-lt"/>
              </a:rPr>
              <a:t>Financiera, </a:t>
            </a:r>
            <a:r>
              <a:rPr lang="es-ES" sz="3600" dirty="0">
                <a:latin typeface="+mj-lt"/>
              </a:rPr>
              <a:t>Gerencia </a:t>
            </a:r>
            <a:r>
              <a:rPr lang="es-ES" sz="3600" dirty="0" smtClean="0">
                <a:latin typeface="+mj-lt"/>
              </a:rPr>
              <a:t>Técnica y a toda la estructura organizacional cuando así lo requirieran. </a:t>
            </a:r>
            <a:endParaRPr lang="es-ES" sz="2400" dirty="0">
              <a:latin typeface="+mj-lt"/>
            </a:endParaRPr>
          </a:p>
        </p:txBody>
      </p:sp>
      <p:sp>
        <p:nvSpPr>
          <p:cNvPr id="2" name="1 Título"/>
          <p:cNvSpPr>
            <a:spLocks noGrp="1"/>
          </p:cNvSpPr>
          <p:nvPr>
            <p:ph type="title"/>
          </p:nvPr>
        </p:nvSpPr>
        <p:spPr>
          <a:xfrm>
            <a:off x="1224260" y="332656"/>
            <a:ext cx="10972800" cy="1143000"/>
          </a:xfrm>
        </p:spPr>
        <p:txBody>
          <a:bodyPr>
            <a:normAutofit/>
          </a:bodyPr>
          <a:lstStyle/>
          <a:p>
            <a:pPr algn="ctr"/>
            <a:r>
              <a:rPr lang="es-ES" sz="6000" b="1" dirty="0" smtClean="0"/>
              <a:t>ASESORIA LEGAL</a:t>
            </a:r>
            <a:endParaRPr lang="es-ES" sz="6000" b="1" dirty="0"/>
          </a:p>
        </p:txBody>
      </p:sp>
    </p:spTree>
    <p:extLst>
      <p:ext uri="{BB962C8B-B14F-4D97-AF65-F5344CB8AC3E}">
        <p14:creationId xmlns:p14="http://schemas.microsoft.com/office/powerpoint/2010/main" val="808111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4294967295"/>
          </p:nvPr>
        </p:nvSpPr>
        <p:spPr>
          <a:xfrm>
            <a:off x="983432" y="1700808"/>
            <a:ext cx="10756776" cy="4680520"/>
          </a:xfrm>
          <a:prstGeom prst="rect">
            <a:avLst/>
          </a:prstGeom>
        </p:spPr>
        <p:txBody>
          <a:bodyPr>
            <a:noAutofit/>
          </a:bodyPr>
          <a:lstStyle/>
          <a:p>
            <a:pPr marL="0" indent="0" algn="just">
              <a:buNone/>
            </a:pPr>
            <a:r>
              <a:rPr lang="es-ES" sz="4400" dirty="0" smtClean="0">
                <a:latin typeface="+mj-lt"/>
              </a:rPr>
              <a:t>La Gestión 2020 estará conformada por los siguientes profesionales:</a:t>
            </a:r>
          </a:p>
          <a:p>
            <a:r>
              <a:rPr lang="es-ES" sz="4400" dirty="0" smtClean="0">
                <a:latin typeface="+mj-lt"/>
              </a:rPr>
              <a:t>Un </a:t>
            </a:r>
            <a:r>
              <a:rPr lang="es-ES" sz="4400" u="sng" dirty="0" smtClean="0">
                <a:latin typeface="+mj-lt"/>
              </a:rPr>
              <a:t>Asesor Legal</a:t>
            </a:r>
            <a:r>
              <a:rPr lang="es-ES" sz="4400" dirty="0" smtClean="0">
                <a:latin typeface="+mj-lt"/>
              </a:rPr>
              <a:t>.</a:t>
            </a:r>
          </a:p>
          <a:p>
            <a:pPr marL="82296" indent="0">
              <a:buNone/>
            </a:pPr>
            <a:endParaRPr lang="es-ES" sz="1200" dirty="0" smtClean="0">
              <a:latin typeface="+mj-lt"/>
            </a:endParaRPr>
          </a:p>
          <a:p>
            <a:r>
              <a:rPr lang="es-ES" sz="4400" dirty="0" smtClean="0">
                <a:latin typeface="+mj-lt"/>
              </a:rPr>
              <a:t>Un </a:t>
            </a:r>
            <a:r>
              <a:rPr lang="es-ES" sz="4400" u="sng" dirty="0" smtClean="0">
                <a:latin typeface="+mj-lt"/>
              </a:rPr>
              <a:t>Asesor Especialista en Materia de Seguros</a:t>
            </a:r>
            <a:r>
              <a:rPr lang="es-ES" sz="4800" dirty="0" smtClean="0">
                <a:latin typeface="+mj-lt"/>
              </a:rPr>
              <a:t>.</a:t>
            </a:r>
          </a:p>
        </p:txBody>
      </p:sp>
      <p:sp>
        <p:nvSpPr>
          <p:cNvPr id="4" name="1 Título"/>
          <p:cNvSpPr>
            <a:spLocks noGrp="1"/>
          </p:cNvSpPr>
          <p:nvPr>
            <p:ph type="title"/>
          </p:nvPr>
        </p:nvSpPr>
        <p:spPr>
          <a:xfrm>
            <a:off x="1219200" y="332656"/>
            <a:ext cx="10972800" cy="1143000"/>
          </a:xfrm>
        </p:spPr>
        <p:txBody>
          <a:bodyPr>
            <a:normAutofit/>
          </a:bodyPr>
          <a:lstStyle/>
          <a:p>
            <a:pPr algn="ctr"/>
            <a:r>
              <a:rPr lang="es-ES" sz="6000" b="1" dirty="0" smtClean="0"/>
              <a:t>ASESORIA LEGAL</a:t>
            </a:r>
            <a:endParaRPr lang="es-ES" sz="6000" b="1" dirty="0"/>
          </a:p>
        </p:txBody>
      </p:sp>
    </p:spTree>
    <p:extLst>
      <p:ext uri="{BB962C8B-B14F-4D97-AF65-F5344CB8AC3E}">
        <p14:creationId xmlns:p14="http://schemas.microsoft.com/office/powerpoint/2010/main" val="4129682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4294967295"/>
          </p:nvPr>
        </p:nvSpPr>
        <p:spPr>
          <a:xfrm>
            <a:off x="407368" y="1484784"/>
            <a:ext cx="11404848" cy="5616624"/>
          </a:xfrm>
          <a:prstGeom prst="rect">
            <a:avLst/>
          </a:prstGeom>
        </p:spPr>
        <p:txBody>
          <a:bodyPr>
            <a:normAutofit/>
          </a:bodyPr>
          <a:lstStyle/>
          <a:p>
            <a:pPr marL="82296" indent="0" algn="ctr">
              <a:buNone/>
            </a:pPr>
            <a:r>
              <a:rPr lang="es-ES" sz="4000" b="1" dirty="0" smtClean="0"/>
              <a:t>PRINCIPALES FUNCIONES</a:t>
            </a:r>
          </a:p>
          <a:p>
            <a:pPr marL="82296" indent="0" algn="ctr">
              <a:buNone/>
            </a:pPr>
            <a:endParaRPr lang="es-ES" sz="2400" dirty="0" smtClean="0"/>
          </a:p>
          <a:p>
            <a:pPr algn="just"/>
            <a:r>
              <a:rPr lang="es-ES" sz="4000" dirty="0" smtClean="0"/>
              <a:t>Velar </a:t>
            </a:r>
            <a:r>
              <a:rPr lang="es-ES" sz="4000" dirty="0"/>
              <a:t>por el cumplimiento y la </a:t>
            </a:r>
            <a:r>
              <a:rPr lang="es-ES" sz="4000" dirty="0" smtClean="0"/>
              <a:t>aplicación </a:t>
            </a:r>
            <a:r>
              <a:rPr lang="es-ES" sz="4000" dirty="0"/>
              <a:t>de las normas legales y </a:t>
            </a:r>
            <a:r>
              <a:rPr lang="es-ES" sz="4000" dirty="0" smtClean="0"/>
              <a:t>reglamentarias vigentes</a:t>
            </a:r>
            <a:r>
              <a:rPr lang="es-ES" sz="4000" dirty="0"/>
              <a:t>.</a:t>
            </a:r>
          </a:p>
          <a:p>
            <a:pPr algn="just"/>
            <a:r>
              <a:rPr lang="es-ES" sz="4000" dirty="0" smtClean="0"/>
              <a:t>Elaborar </a:t>
            </a:r>
            <a:r>
              <a:rPr lang="es-ES" sz="4000" dirty="0"/>
              <a:t>los proyectos </a:t>
            </a:r>
            <a:r>
              <a:rPr lang="es-ES" sz="4000" dirty="0" smtClean="0"/>
              <a:t>de </a:t>
            </a:r>
            <a:r>
              <a:rPr lang="es-ES" sz="4000" dirty="0"/>
              <a:t>Resoluciones </a:t>
            </a:r>
            <a:r>
              <a:rPr lang="es-ES" sz="4000" dirty="0" smtClean="0"/>
              <a:t>de Directorio</a:t>
            </a:r>
            <a:r>
              <a:rPr lang="es-ES" sz="4000" dirty="0"/>
              <a:t>.</a:t>
            </a:r>
          </a:p>
          <a:p>
            <a:pPr algn="just"/>
            <a:r>
              <a:rPr lang="es-ES" sz="4000" dirty="0" smtClean="0"/>
              <a:t>Analizar </a:t>
            </a:r>
            <a:r>
              <a:rPr lang="es-ES" sz="4000" dirty="0"/>
              <a:t>y </a:t>
            </a:r>
            <a:r>
              <a:rPr lang="es-ES" sz="4000" dirty="0" smtClean="0"/>
              <a:t>emitir opiniones legales </a:t>
            </a:r>
            <a:r>
              <a:rPr lang="es-ES" sz="4000" dirty="0"/>
              <a:t>sobre los temas </a:t>
            </a:r>
            <a:r>
              <a:rPr lang="es-ES" sz="4000" dirty="0" smtClean="0"/>
              <a:t>requeridos </a:t>
            </a:r>
            <a:r>
              <a:rPr lang="es-ES" sz="4000" dirty="0"/>
              <a:t>por las unidades de </a:t>
            </a:r>
            <a:r>
              <a:rPr lang="es-ES" sz="4000" dirty="0" smtClean="0"/>
              <a:t>la Empresa.</a:t>
            </a:r>
            <a:endParaRPr lang="es-ES" sz="4000" dirty="0"/>
          </a:p>
        </p:txBody>
      </p:sp>
      <p:sp>
        <p:nvSpPr>
          <p:cNvPr id="4" name="1 Título"/>
          <p:cNvSpPr>
            <a:spLocks noGrp="1"/>
          </p:cNvSpPr>
          <p:nvPr>
            <p:ph type="title"/>
          </p:nvPr>
        </p:nvSpPr>
        <p:spPr>
          <a:xfrm>
            <a:off x="983432" y="260648"/>
            <a:ext cx="10972800" cy="1143000"/>
          </a:xfrm>
        </p:spPr>
        <p:txBody>
          <a:bodyPr>
            <a:normAutofit/>
          </a:bodyPr>
          <a:lstStyle/>
          <a:p>
            <a:pPr algn="ctr"/>
            <a:r>
              <a:rPr lang="es-ES" sz="6000" b="1" dirty="0" smtClean="0"/>
              <a:t>ASESORIA LEGAL</a:t>
            </a:r>
            <a:endParaRPr lang="es-ES" sz="6000" b="1" dirty="0"/>
          </a:p>
        </p:txBody>
      </p:sp>
    </p:spTree>
    <p:extLst>
      <p:ext uri="{BB962C8B-B14F-4D97-AF65-F5344CB8AC3E}">
        <p14:creationId xmlns:p14="http://schemas.microsoft.com/office/powerpoint/2010/main" val="1367257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4294967295"/>
          </p:nvPr>
        </p:nvSpPr>
        <p:spPr>
          <a:xfrm>
            <a:off x="479376" y="1412776"/>
            <a:ext cx="11548864" cy="5616624"/>
          </a:xfrm>
          <a:prstGeom prst="rect">
            <a:avLst/>
          </a:prstGeom>
        </p:spPr>
        <p:txBody>
          <a:bodyPr>
            <a:normAutofit/>
          </a:bodyPr>
          <a:lstStyle/>
          <a:p>
            <a:pPr marL="109728" indent="0" algn="ctr">
              <a:buNone/>
            </a:pPr>
            <a:r>
              <a:rPr lang="es-ES" sz="3600" b="1" dirty="0" smtClean="0"/>
              <a:t>PRINCIPALES FUNCIONES</a:t>
            </a:r>
          </a:p>
          <a:p>
            <a:pPr marL="109728" indent="0" algn="ctr">
              <a:buNone/>
            </a:pPr>
            <a:endParaRPr lang="es-ES" sz="1200" b="1" dirty="0" smtClean="0"/>
          </a:p>
          <a:p>
            <a:pPr algn="just">
              <a:spcBef>
                <a:spcPts val="0"/>
              </a:spcBef>
            </a:pPr>
            <a:r>
              <a:rPr lang="es-ES" sz="3600" dirty="0" smtClean="0"/>
              <a:t>Elaborar </a:t>
            </a:r>
            <a:r>
              <a:rPr lang="es-ES" sz="3600" dirty="0"/>
              <a:t>los contratos del personal que ingrese a </a:t>
            </a:r>
            <a:r>
              <a:rPr lang="es-ES" sz="3600" dirty="0" smtClean="0"/>
              <a:t>la </a:t>
            </a:r>
            <a:r>
              <a:rPr lang="es-ES" sz="3600" dirty="0"/>
              <a:t>Empresa Misicuni. </a:t>
            </a:r>
            <a:endParaRPr lang="es-ES" sz="3600" dirty="0" smtClean="0"/>
          </a:p>
          <a:p>
            <a:pPr algn="just">
              <a:spcBef>
                <a:spcPts val="0"/>
              </a:spcBef>
            </a:pPr>
            <a:r>
              <a:rPr lang="es-ES" sz="3600" dirty="0" smtClean="0"/>
              <a:t>Elaborar </a:t>
            </a:r>
            <a:r>
              <a:rPr lang="es-ES" sz="3600" dirty="0"/>
              <a:t>y </a:t>
            </a:r>
            <a:r>
              <a:rPr lang="es-ES" sz="3600" dirty="0" smtClean="0"/>
              <a:t>revisar </a:t>
            </a:r>
            <a:r>
              <a:rPr lang="es-ES" sz="3600" dirty="0"/>
              <a:t>contratos para las unidades que así lo </a:t>
            </a:r>
            <a:r>
              <a:rPr lang="es-ES" sz="3600" dirty="0" smtClean="0"/>
              <a:t>requieran.</a:t>
            </a:r>
          </a:p>
          <a:p>
            <a:pPr>
              <a:spcBef>
                <a:spcPts val="0"/>
              </a:spcBef>
            </a:pPr>
            <a:r>
              <a:rPr lang="es-ES" sz="3600" dirty="0"/>
              <a:t>Realizar el seguimiento y control de casos y procesos judiciales que sigue o se siguen a la Empresa. </a:t>
            </a:r>
          </a:p>
          <a:p>
            <a:pPr>
              <a:spcBef>
                <a:spcPts val="0"/>
              </a:spcBef>
            </a:pPr>
            <a:r>
              <a:rPr lang="es-ES" sz="3600" dirty="0"/>
              <a:t>Tramitar y resolver los asuntos relativos a </a:t>
            </a:r>
            <a:r>
              <a:rPr lang="es-ES" sz="3600" dirty="0" smtClean="0"/>
              <a:t>su competencia</a:t>
            </a:r>
            <a:endParaRPr lang="es-ES" sz="3600" dirty="0"/>
          </a:p>
          <a:p>
            <a:pPr algn="just"/>
            <a:endParaRPr lang="es-ES" sz="3000" dirty="0"/>
          </a:p>
          <a:p>
            <a:endParaRPr lang="es-ES" dirty="0"/>
          </a:p>
        </p:txBody>
      </p:sp>
      <p:sp>
        <p:nvSpPr>
          <p:cNvPr id="4" name="1 Título"/>
          <p:cNvSpPr>
            <a:spLocks noGrp="1"/>
          </p:cNvSpPr>
          <p:nvPr>
            <p:ph type="title"/>
          </p:nvPr>
        </p:nvSpPr>
        <p:spPr>
          <a:xfrm>
            <a:off x="983432" y="260648"/>
            <a:ext cx="10972800" cy="1143000"/>
          </a:xfrm>
        </p:spPr>
        <p:txBody>
          <a:bodyPr>
            <a:normAutofit/>
          </a:bodyPr>
          <a:lstStyle/>
          <a:p>
            <a:pPr algn="ctr"/>
            <a:r>
              <a:rPr lang="es-ES" sz="6000" b="1" dirty="0" smtClean="0"/>
              <a:t>ASESORIA LEGAL</a:t>
            </a:r>
            <a:endParaRPr lang="es-ES" sz="6000" b="1" dirty="0"/>
          </a:p>
        </p:txBody>
      </p:sp>
    </p:spTree>
    <p:extLst>
      <p:ext uri="{BB962C8B-B14F-4D97-AF65-F5344CB8AC3E}">
        <p14:creationId xmlns:p14="http://schemas.microsoft.com/office/powerpoint/2010/main" val="3185539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7408" y="404664"/>
            <a:ext cx="10566400" cy="1143000"/>
          </a:xfrm>
        </p:spPr>
        <p:txBody>
          <a:bodyPr>
            <a:noAutofit/>
          </a:bodyPr>
          <a:lstStyle/>
          <a:p>
            <a:pPr algn="ctr"/>
            <a:r>
              <a:rPr lang="es-ES" sz="3600" b="1" dirty="0" smtClean="0"/>
              <a:t>ESTRUCTURA ORGANIZACIONAL Y RECURSOS HUMANOS</a:t>
            </a:r>
            <a:endParaRPr lang="es-ES" sz="3600" b="1" dirty="0"/>
          </a:p>
        </p:txBody>
      </p:sp>
      <p:sp>
        <p:nvSpPr>
          <p:cNvPr id="3" name="2 Marcador de contenido"/>
          <p:cNvSpPr>
            <a:spLocks noGrp="1"/>
          </p:cNvSpPr>
          <p:nvPr>
            <p:ph sz="quarter" idx="13"/>
          </p:nvPr>
        </p:nvSpPr>
        <p:spPr>
          <a:xfrm>
            <a:off x="551384" y="1772816"/>
            <a:ext cx="11161240" cy="4320480"/>
          </a:xfrm>
        </p:spPr>
        <p:txBody>
          <a:bodyPr>
            <a:noAutofit/>
          </a:bodyPr>
          <a:lstStyle/>
          <a:p>
            <a:pPr marL="82296" indent="0" algn="just">
              <a:lnSpc>
                <a:spcPct val="150000"/>
              </a:lnSpc>
              <a:spcBef>
                <a:spcPts val="0"/>
              </a:spcBef>
              <a:spcAft>
                <a:spcPts val="0"/>
              </a:spcAft>
              <a:buNone/>
            </a:pPr>
            <a:r>
              <a:rPr lang="es-ES" sz="3600" dirty="0" smtClean="0"/>
              <a:t>El Directorio es el órgano jerárquico superior de la </a:t>
            </a:r>
            <a:r>
              <a:rPr lang="es-ES" sz="3600" dirty="0"/>
              <a:t>E</a:t>
            </a:r>
            <a:r>
              <a:rPr lang="es-ES" sz="3600" dirty="0" smtClean="0"/>
              <a:t>mpresa Misicuni, y tiene la potestad de definir los objetivos, políticas y resoluciones que determinen sus acciones y actividades, como también todas las estrategias de Misicuni con facultades deliberantes, normativas y fiscalizadoras.</a:t>
            </a:r>
            <a:endParaRPr lang="es-ES" sz="3600" dirty="0"/>
          </a:p>
        </p:txBody>
      </p:sp>
    </p:spTree>
    <p:extLst>
      <p:ext uri="{BB962C8B-B14F-4D97-AF65-F5344CB8AC3E}">
        <p14:creationId xmlns:p14="http://schemas.microsoft.com/office/powerpoint/2010/main" val="3400515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4294967295"/>
          </p:nvPr>
        </p:nvSpPr>
        <p:spPr>
          <a:xfrm>
            <a:off x="551384" y="1196752"/>
            <a:ext cx="11548864" cy="5400600"/>
          </a:xfrm>
          <a:prstGeom prst="rect">
            <a:avLst/>
          </a:prstGeom>
        </p:spPr>
        <p:txBody>
          <a:bodyPr>
            <a:normAutofit fontScale="40000" lnSpcReduction="20000"/>
          </a:bodyPr>
          <a:lstStyle/>
          <a:p>
            <a:endParaRPr lang="es-ES" sz="3600" dirty="0"/>
          </a:p>
          <a:p>
            <a:pPr marL="109728" indent="0" algn="ctr">
              <a:lnSpc>
                <a:spcPct val="120000"/>
              </a:lnSpc>
              <a:spcBef>
                <a:spcPts val="0"/>
              </a:spcBef>
              <a:buNone/>
            </a:pPr>
            <a:r>
              <a:rPr lang="es-ES" sz="9000" b="1" dirty="0"/>
              <a:t>PRINCIPALES FUNCIONES</a:t>
            </a:r>
          </a:p>
          <a:p>
            <a:pPr>
              <a:lnSpc>
                <a:spcPct val="120000"/>
              </a:lnSpc>
              <a:spcBef>
                <a:spcPts val="0"/>
              </a:spcBef>
            </a:pPr>
            <a:r>
              <a:rPr lang="es-ES" sz="9000" dirty="0" smtClean="0"/>
              <a:t>Asesorar al Plantel Ejecutivo en lo concerniente a disposiciones administrativas, laborales y de Asistencia Social en vigencia.</a:t>
            </a:r>
          </a:p>
          <a:p>
            <a:pPr>
              <a:lnSpc>
                <a:spcPct val="120000"/>
              </a:lnSpc>
              <a:spcBef>
                <a:spcPts val="0"/>
              </a:spcBef>
            </a:pPr>
            <a:r>
              <a:rPr lang="es-ES" sz="9000" dirty="0" smtClean="0"/>
              <a:t>Preparar y enviar los contratos suscritos a la Contraloría General del Estado.</a:t>
            </a:r>
          </a:p>
          <a:p>
            <a:pPr>
              <a:lnSpc>
                <a:spcPct val="120000"/>
              </a:lnSpc>
              <a:spcBef>
                <a:spcPts val="0"/>
              </a:spcBef>
            </a:pPr>
            <a:r>
              <a:rPr lang="es-ES" sz="9000" dirty="0" smtClean="0"/>
              <a:t>Preparar y enviar la relación de litigios que sostiene la Empresa Misicuni a la Contraloría General del Estado.</a:t>
            </a:r>
          </a:p>
        </p:txBody>
      </p:sp>
      <p:sp>
        <p:nvSpPr>
          <p:cNvPr id="4" name="1 Título"/>
          <p:cNvSpPr>
            <a:spLocks noGrp="1"/>
          </p:cNvSpPr>
          <p:nvPr>
            <p:ph type="title"/>
          </p:nvPr>
        </p:nvSpPr>
        <p:spPr>
          <a:xfrm>
            <a:off x="983432" y="188640"/>
            <a:ext cx="10972800" cy="1143000"/>
          </a:xfrm>
        </p:spPr>
        <p:txBody>
          <a:bodyPr>
            <a:normAutofit/>
          </a:bodyPr>
          <a:lstStyle/>
          <a:p>
            <a:pPr algn="ctr"/>
            <a:r>
              <a:rPr lang="es-ES" sz="6000" b="1" dirty="0" smtClean="0"/>
              <a:t>ASESORIA LEGAL</a:t>
            </a:r>
            <a:endParaRPr lang="es-ES" sz="6000" b="1" dirty="0"/>
          </a:p>
        </p:txBody>
      </p:sp>
    </p:spTree>
    <p:extLst>
      <p:ext uri="{BB962C8B-B14F-4D97-AF65-F5344CB8AC3E}">
        <p14:creationId xmlns:p14="http://schemas.microsoft.com/office/powerpoint/2010/main" val="6961945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4294967295"/>
            <p:extLst>
              <p:ext uri="{D42A27DB-BD31-4B8C-83A1-F6EECF244321}">
                <p14:modId xmlns:p14="http://schemas.microsoft.com/office/powerpoint/2010/main" val="4020749354"/>
              </p:ext>
            </p:extLst>
          </p:nvPr>
        </p:nvGraphicFramePr>
        <p:xfrm>
          <a:off x="-1" y="0"/>
          <a:ext cx="12192001" cy="6858000"/>
        </p:xfrm>
        <a:graphic>
          <a:graphicData uri="http://schemas.openxmlformats.org/drawingml/2006/table">
            <a:tbl>
              <a:tblPr firstRow="1" firstCol="1" bandRow="1">
                <a:tableStyleId>{5C22544A-7EE6-4342-B048-85BDC9FD1C3A}</a:tableStyleId>
              </a:tblPr>
              <a:tblGrid>
                <a:gridCol w="872172">
                  <a:extLst>
                    <a:ext uri="{9D8B030D-6E8A-4147-A177-3AD203B41FA5}">
                      <a16:colId xmlns:a16="http://schemas.microsoft.com/office/drawing/2014/main" xmlns="" val="20000"/>
                    </a:ext>
                  </a:extLst>
                </a:gridCol>
                <a:gridCol w="1959321">
                  <a:extLst>
                    <a:ext uri="{9D8B030D-6E8A-4147-A177-3AD203B41FA5}">
                      <a16:colId xmlns:a16="http://schemas.microsoft.com/office/drawing/2014/main" xmlns="" val="20001"/>
                    </a:ext>
                  </a:extLst>
                </a:gridCol>
                <a:gridCol w="3264509">
                  <a:extLst>
                    <a:ext uri="{9D8B030D-6E8A-4147-A177-3AD203B41FA5}">
                      <a16:colId xmlns:a16="http://schemas.microsoft.com/office/drawing/2014/main" xmlns="" val="20002"/>
                    </a:ext>
                  </a:extLst>
                </a:gridCol>
                <a:gridCol w="2829956">
                  <a:extLst>
                    <a:ext uri="{9D8B030D-6E8A-4147-A177-3AD203B41FA5}">
                      <a16:colId xmlns:a16="http://schemas.microsoft.com/office/drawing/2014/main" xmlns="" val="20003"/>
                    </a:ext>
                  </a:extLst>
                </a:gridCol>
                <a:gridCol w="3266043">
                  <a:extLst>
                    <a:ext uri="{9D8B030D-6E8A-4147-A177-3AD203B41FA5}">
                      <a16:colId xmlns:a16="http://schemas.microsoft.com/office/drawing/2014/main" xmlns="" val="20004"/>
                    </a:ext>
                  </a:extLst>
                </a:gridCol>
              </a:tblGrid>
              <a:tr h="991831">
                <a:tc>
                  <a:txBody>
                    <a:bodyPr/>
                    <a:lstStyle/>
                    <a:p>
                      <a:pPr algn="ctr">
                        <a:lnSpc>
                          <a:spcPct val="115000"/>
                        </a:lnSpc>
                        <a:spcAft>
                          <a:spcPts val="0"/>
                        </a:spcAft>
                      </a:pPr>
                      <a:r>
                        <a:rPr lang="es-ES" sz="1600" dirty="0">
                          <a:effectLst/>
                          <a:latin typeface="+mj-lt"/>
                        </a:rPr>
                        <a:t>No.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TIPO DE PROCESO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smtClean="0">
                          <a:effectLst/>
                          <a:latin typeface="+mj-lt"/>
                        </a:rPr>
                        <a:t>ACUSADOS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DELITOS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ESTADO ACTUAL</a:t>
                      </a:r>
                      <a:endParaRPr lang="es-ES" sz="1600"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0"/>
                  </a:ext>
                </a:extLst>
              </a:tr>
              <a:tr h="5866169">
                <a:tc>
                  <a:txBody>
                    <a:bodyPr/>
                    <a:lstStyle/>
                    <a:p>
                      <a:pPr algn="ctr">
                        <a:lnSpc>
                          <a:spcPct val="115000"/>
                        </a:lnSpc>
                        <a:spcAft>
                          <a:spcPts val="0"/>
                        </a:spcAft>
                      </a:pPr>
                      <a:r>
                        <a:rPr lang="es-ES" sz="1800" dirty="0">
                          <a:effectLst/>
                          <a:latin typeface="+mn-lt"/>
                          <a:ea typeface="+mn-ea"/>
                          <a:cs typeface="+mn-cs"/>
                        </a:rPr>
                        <a:t>1</a:t>
                      </a:r>
                      <a:endParaRPr lang="es-ES" sz="1800" dirty="0">
                        <a:effectLst/>
                        <a:latin typeface="Calibri"/>
                        <a:ea typeface="Calibri"/>
                        <a:cs typeface="Times New Roman"/>
                      </a:endParaRPr>
                    </a:p>
                  </a:txBody>
                  <a:tcPr marL="63089" marR="63089" marT="0" marB="0" anchor="ctr"/>
                </a:tc>
                <a:tc>
                  <a:txBody>
                    <a:bodyPr/>
                    <a:lstStyle/>
                    <a:p>
                      <a:pPr algn="ctr">
                        <a:lnSpc>
                          <a:spcPct val="115000"/>
                        </a:lnSpc>
                        <a:spcAft>
                          <a:spcPts val="0"/>
                        </a:spcAft>
                      </a:pPr>
                      <a:r>
                        <a:rPr lang="es-ES" sz="1800" dirty="0">
                          <a:effectLst/>
                          <a:latin typeface="+mj-lt"/>
                        </a:rPr>
                        <a:t>PENAL</a:t>
                      </a:r>
                      <a:endParaRPr lang="es-ES" sz="1800" dirty="0">
                        <a:effectLst/>
                        <a:latin typeface="+mj-lt"/>
                        <a:ea typeface="Calibri"/>
                        <a:cs typeface="Times New Roman"/>
                      </a:endParaRPr>
                    </a:p>
                  </a:txBody>
                  <a:tcPr marL="47317" marR="47317" marT="0" marB="0" anchor="ctr"/>
                </a:tc>
                <a:tc>
                  <a:txBody>
                    <a:bodyPr/>
                    <a:lstStyle/>
                    <a:p>
                      <a:pPr marL="342900" lvl="0" indent="-342900" algn="just">
                        <a:lnSpc>
                          <a:spcPct val="115000"/>
                        </a:lnSpc>
                        <a:spcAft>
                          <a:spcPts val="0"/>
                        </a:spcAft>
                        <a:buFont typeface="Symbol"/>
                        <a:buChar char=""/>
                      </a:pPr>
                      <a:r>
                        <a:rPr lang="es-ES" sz="1800" dirty="0" smtClean="0">
                          <a:effectLst/>
                          <a:latin typeface="+mj-lt"/>
                          <a:ea typeface="Calibri"/>
                          <a:cs typeface="Times New Roman"/>
                        </a:rPr>
                        <a:t>EJECUTIVOS</a:t>
                      </a:r>
                      <a:r>
                        <a:rPr lang="es-ES" sz="1800" baseline="0" dirty="0" smtClean="0">
                          <a:effectLst/>
                          <a:latin typeface="+mj-lt"/>
                          <a:ea typeface="Calibri"/>
                          <a:cs typeface="Times New Roman"/>
                        </a:rPr>
                        <a:t> DEL CONSORCIO HIDROELECTRICO MISICUNI</a:t>
                      </a:r>
                      <a:endParaRPr lang="es-ES" sz="1800" dirty="0">
                        <a:effectLst/>
                        <a:latin typeface="+mj-lt"/>
                        <a:ea typeface="Calibri"/>
                        <a:cs typeface="Times New Roman"/>
                      </a:endParaRPr>
                    </a:p>
                  </a:txBody>
                  <a:tcPr marL="47317" marR="47317" marT="0" marB="0" anchor="ctr"/>
                </a:tc>
                <a:tc>
                  <a:txBody>
                    <a:bodyPr/>
                    <a:lstStyle/>
                    <a:p>
                      <a:pPr marL="201930" algn="just">
                        <a:lnSpc>
                          <a:spcPct val="115000"/>
                        </a:lnSpc>
                        <a:spcAft>
                          <a:spcPts val="0"/>
                        </a:spcAft>
                      </a:pPr>
                      <a:endParaRPr lang="es-ES" sz="1800" dirty="0">
                        <a:effectLst/>
                        <a:latin typeface="+mj-lt"/>
                      </a:endParaRPr>
                    </a:p>
                    <a:p>
                      <a:pPr marL="342900" lvl="0" indent="-342900" algn="just">
                        <a:lnSpc>
                          <a:spcPct val="115000"/>
                        </a:lnSpc>
                        <a:spcAft>
                          <a:spcPts val="0"/>
                        </a:spcAft>
                        <a:buFont typeface="Symbol"/>
                        <a:buChar char=""/>
                      </a:pPr>
                      <a:r>
                        <a:rPr kumimoji="0" lang="es-ES" sz="1800" kern="1200" dirty="0" smtClean="0">
                          <a:solidFill>
                            <a:schemeClr val="dk1"/>
                          </a:solidFill>
                          <a:effectLst/>
                          <a:latin typeface="+mn-lt"/>
                          <a:ea typeface="+mn-ea"/>
                          <a:cs typeface="+mn-cs"/>
                        </a:rPr>
                        <a:t>Incumplimiento de Contratos</a:t>
                      </a:r>
                      <a:endParaRPr lang="es-ES" sz="1800" dirty="0" smtClean="0">
                        <a:effectLst/>
                        <a:latin typeface="+mj-lt"/>
                      </a:endParaRPr>
                    </a:p>
                    <a:p>
                      <a:pPr marL="342900" lvl="0" indent="-342900" algn="just">
                        <a:lnSpc>
                          <a:spcPct val="115000"/>
                        </a:lnSpc>
                        <a:spcAft>
                          <a:spcPts val="0"/>
                        </a:spcAft>
                        <a:buFont typeface="Symbol"/>
                        <a:buChar char=""/>
                      </a:pPr>
                      <a:r>
                        <a:rPr lang="es-ES" sz="1800" dirty="0" smtClean="0">
                          <a:effectLst/>
                          <a:latin typeface="+mj-lt"/>
                        </a:rPr>
                        <a:t>Falsedad </a:t>
                      </a:r>
                      <a:r>
                        <a:rPr lang="es-ES" sz="1800" dirty="0">
                          <a:effectLst/>
                          <a:latin typeface="+mj-lt"/>
                        </a:rPr>
                        <a:t>Material</a:t>
                      </a:r>
                    </a:p>
                    <a:p>
                      <a:pPr marL="342900" lvl="0" indent="-342900" algn="just">
                        <a:lnSpc>
                          <a:spcPct val="115000"/>
                        </a:lnSpc>
                        <a:spcAft>
                          <a:spcPts val="0"/>
                        </a:spcAft>
                        <a:buFont typeface="Symbol"/>
                        <a:buChar char=""/>
                      </a:pPr>
                      <a:r>
                        <a:rPr lang="es-ES" sz="1800" dirty="0">
                          <a:effectLst/>
                          <a:latin typeface="+mj-lt"/>
                        </a:rPr>
                        <a:t>Sociedades o Asociaciones Ficticias</a:t>
                      </a:r>
                      <a:r>
                        <a:rPr lang="es-ES" sz="1800" dirty="0" smtClean="0">
                          <a:effectLst/>
                          <a:latin typeface="+mj-lt"/>
                        </a:rPr>
                        <a:t>.</a:t>
                      </a:r>
                      <a:endParaRPr lang="es-ES" sz="1800" dirty="0">
                        <a:effectLst/>
                        <a:latin typeface="+mj-lt"/>
                        <a:ea typeface="Calibri"/>
                        <a:cs typeface="Times New Roman"/>
                      </a:endParaRPr>
                    </a:p>
                  </a:txBody>
                  <a:tcPr marL="47317" marR="47317" marT="0" marB="0" anchor="ctr"/>
                </a:tc>
                <a:tc>
                  <a:txBody>
                    <a:bodyPr/>
                    <a:lstStyle/>
                    <a:p>
                      <a:pPr algn="ctr">
                        <a:lnSpc>
                          <a:spcPct val="115000"/>
                        </a:lnSpc>
                        <a:spcAft>
                          <a:spcPts val="0"/>
                        </a:spcAft>
                      </a:pPr>
                      <a:r>
                        <a:rPr lang="es-ES" sz="1800" b="1" dirty="0" smtClean="0">
                          <a:effectLst/>
                          <a:latin typeface="+mj-lt"/>
                        </a:rPr>
                        <a:t>SENTENCIA</a:t>
                      </a:r>
                      <a:r>
                        <a:rPr lang="es-ES" sz="1800" b="1" baseline="0" dirty="0" smtClean="0">
                          <a:effectLst/>
                          <a:latin typeface="+mj-lt"/>
                        </a:rPr>
                        <a:t> CONDENATORIA </a:t>
                      </a:r>
                      <a:r>
                        <a:rPr kumimoji="0" lang="es-ES" sz="1800" b="1" kern="1200" baseline="0" dirty="0" smtClean="0">
                          <a:solidFill>
                            <a:schemeClr val="dk1"/>
                          </a:solidFill>
                          <a:effectLst/>
                          <a:latin typeface="+mn-lt"/>
                          <a:ea typeface="+mn-ea"/>
                          <a:cs typeface="+mn-cs"/>
                        </a:rPr>
                        <a:t>de fecha 25/05/2017</a:t>
                      </a:r>
                      <a:endParaRPr lang="es-ES" sz="1800" b="1" baseline="0" dirty="0" smtClean="0">
                        <a:effectLst/>
                        <a:latin typeface="+mj-lt"/>
                      </a:endParaRPr>
                    </a:p>
                    <a:p>
                      <a:pPr algn="ctr">
                        <a:lnSpc>
                          <a:spcPct val="115000"/>
                        </a:lnSpc>
                        <a:spcAft>
                          <a:spcPts val="0"/>
                        </a:spcAft>
                      </a:pPr>
                      <a:endParaRPr lang="es-ES" sz="1800" b="1" baseline="0" dirty="0" smtClean="0">
                        <a:effectLst/>
                        <a:latin typeface="+mj-lt"/>
                      </a:endParaRPr>
                    </a:p>
                    <a:p>
                      <a:pPr algn="ctr">
                        <a:lnSpc>
                          <a:spcPct val="115000"/>
                        </a:lnSpc>
                        <a:spcAft>
                          <a:spcPts val="0"/>
                        </a:spcAft>
                      </a:pPr>
                      <a:r>
                        <a:rPr lang="es-ES" sz="1800" b="1" baseline="0" dirty="0" smtClean="0">
                          <a:effectLst/>
                          <a:latin typeface="+mj-lt"/>
                        </a:rPr>
                        <a:t>SALA PENAL I DEL TRIBUNAL DEPARTAMENTAL DE JUSTICIA confirma  en todas sus partes la Sentencia de fecha 25/05/2017.</a:t>
                      </a:r>
                    </a:p>
                    <a:p>
                      <a:pPr algn="ctr">
                        <a:lnSpc>
                          <a:spcPct val="115000"/>
                        </a:lnSpc>
                        <a:spcAft>
                          <a:spcPts val="0"/>
                        </a:spcAft>
                      </a:pPr>
                      <a:endParaRPr lang="es-ES" sz="1800" b="1" baseline="0" dirty="0" smtClean="0">
                        <a:effectLst/>
                        <a:latin typeface="+mj-lt"/>
                        <a:ea typeface="Calibri"/>
                        <a:cs typeface="Times New Roman"/>
                      </a:endParaRPr>
                    </a:p>
                    <a:p>
                      <a:pPr algn="ctr">
                        <a:lnSpc>
                          <a:spcPct val="115000"/>
                        </a:lnSpc>
                        <a:spcAft>
                          <a:spcPts val="0"/>
                        </a:spcAft>
                      </a:pPr>
                      <a:r>
                        <a:rPr lang="es-ES" sz="1800" b="1" baseline="0" dirty="0" smtClean="0">
                          <a:effectLst/>
                          <a:latin typeface="+mj-lt"/>
                          <a:ea typeface="Calibri"/>
                          <a:cs typeface="Times New Roman"/>
                        </a:rPr>
                        <a:t>Habiéndose interpuesto recurso de Casación se esta a la espera del Auto Supremo que emita el TRIBUNAL SUPREMO DE JUSTICIA de la Ciudad de Sucre.</a:t>
                      </a:r>
                      <a:endParaRPr lang="es-ES" sz="1800" b="1" dirty="0">
                        <a:effectLst/>
                        <a:latin typeface="+mj-lt"/>
                        <a:ea typeface="Calibri"/>
                        <a:cs typeface="Times New Roman"/>
                      </a:endParaRPr>
                    </a:p>
                  </a:txBody>
                  <a:tcPr marL="47317" marR="47317" marT="0" marB="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886499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4294967295"/>
            <p:extLst>
              <p:ext uri="{D42A27DB-BD31-4B8C-83A1-F6EECF244321}">
                <p14:modId xmlns:p14="http://schemas.microsoft.com/office/powerpoint/2010/main" val="4252350695"/>
              </p:ext>
            </p:extLst>
          </p:nvPr>
        </p:nvGraphicFramePr>
        <p:xfrm>
          <a:off x="-1" y="0"/>
          <a:ext cx="12192001" cy="6858000"/>
        </p:xfrm>
        <a:graphic>
          <a:graphicData uri="http://schemas.openxmlformats.org/drawingml/2006/table">
            <a:tbl>
              <a:tblPr firstRow="1" firstCol="1" bandRow="1">
                <a:tableStyleId>{5C22544A-7EE6-4342-B048-85BDC9FD1C3A}</a:tableStyleId>
              </a:tblPr>
              <a:tblGrid>
                <a:gridCol w="872172">
                  <a:extLst>
                    <a:ext uri="{9D8B030D-6E8A-4147-A177-3AD203B41FA5}">
                      <a16:colId xmlns:a16="http://schemas.microsoft.com/office/drawing/2014/main" xmlns="" val="20000"/>
                    </a:ext>
                  </a:extLst>
                </a:gridCol>
                <a:gridCol w="1959321">
                  <a:extLst>
                    <a:ext uri="{9D8B030D-6E8A-4147-A177-3AD203B41FA5}">
                      <a16:colId xmlns:a16="http://schemas.microsoft.com/office/drawing/2014/main" xmlns="" val="20001"/>
                    </a:ext>
                  </a:extLst>
                </a:gridCol>
                <a:gridCol w="3264509">
                  <a:extLst>
                    <a:ext uri="{9D8B030D-6E8A-4147-A177-3AD203B41FA5}">
                      <a16:colId xmlns:a16="http://schemas.microsoft.com/office/drawing/2014/main" xmlns="" val="20002"/>
                    </a:ext>
                  </a:extLst>
                </a:gridCol>
                <a:gridCol w="2829956">
                  <a:extLst>
                    <a:ext uri="{9D8B030D-6E8A-4147-A177-3AD203B41FA5}">
                      <a16:colId xmlns:a16="http://schemas.microsoft.com/office/drawing/2014/main" xmlns="" val="20003"/>
                    </a:ext>
                  </a:extLst>
                </a:gridCol>
                <a:gridCol w="3266043">
                  <a:extLst>
                    <a:ext uri="{9D8B030D-6E8A-4147-A177-3AD203B41FA5}">
                      <a16:colId xmlns:a16="http://schemas.microsoft.com/office/drawing/2014/main" xmlns="" val="20004"/>
                    </a:ext>
                  </a:extLst>
                </a:gridCol>
              </a:tblGrid>
              <a:tr h="991831">
                <a:tc>
                  <a:txBody>
                    <a:bodyPr/>
                    <a:lstStyle/>
                    <a:p>
                      <a:pPr algn="ctr">
                        <a:lnSpc>
                          <a:spcPct val="115000"/>
                        </a:lnSpc>
                        <a:spcAft>
                          <a:spcPts val="0"/>
                        </a:spcAft>
                      </a:pPr>
                      <a:r>
                        <a:rPr lang="es-ES" sz="1600" dirty="0">
                          <a:effectLst/>
                          <a:latin typeface="+mj-lt"/>
                        </a:rPr>
                        <a:t>No.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TIPO DE PROCESO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smtClean="0">
                          <a:effectLst/>
                          <a:latin typeface="+mj-lt"/>
                        </a:rPr>
                        <a:t>ACUSADOS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DELITOS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ESTADO ACTUAL</a:t>
                      </a:r>
                      <a:endParaRPr lang="es-ES" sz="1600"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0"/>
                  </a:ext>
                </a:extLst>
              </a:tr>
              <a:tr h="5866169">
                <a:tc>
                  <a:txBody>
                    <a:bodyPr/>
                    <a:lstStyle/>
                    <a:p>
                      <a:pPr algn="ctr">
                        <a:lnSpc>
                          <a:spcPct val="115000"/>
                        </a:lnSpc>
                        <a:spcAft>
                          <a:spcPts val="0"/>
                        </a:spcAft>
                      </a:pPr>
                      <a:r>
                        <a:rPr lang="es-ES" sz="1800" dirty="0">
                          <a:effectLst/>
                          <a:latin typeface="+mn-lt"/>
                          <a:ea typeface="+mn-ea"/>
                          <a:cs typeface="+mn-cs"/>
                        </a:rPr>
                        <a:t>2</a:t>
                      </a:r>
                      <a:endParaRPr lang="es-ES" sz="1800" dirty="0">
                        <a:effectLst/>
                        <a:latin typeface="Calibri"/>
                        <a:ea typeface="Calibri"/>
                        <a:cs typeface="Times New Roman"/>
                      </a:endParaRPr>
                    </a:p>
                  </a:txBody>
                  <a:tcPr marL="63089" marR="63089" marT="0" marB="0" anchor="ctr"/>
                </a:tc>
                <a:tc>
                  <a:txBody>
                    <a:bodyPr/>
                    <a:lstStyle/>
                    <a:p>
                      <a:pPr algn="ctr">
                        <a:lnSpc>
                          <a:spcPct val="115000"/>
                        </a:lnSpc>
                        <a:spcAft>
                          <a:spcPts val="0"/>
                        </a:spcAft>
                      </a:pPr>
                      <a:r>
                        <a:rPr lang="es-ES" sz="1800" dirty="0">
                          <a:effectLst/>
                          <a:latin typeface="+mj-lt"/>
                        </a:rPr>
                        <a:t>PENAL</a:t>
                      </a:r>
                      <a:endParaRPr lang="es-ES" sz="1800" dirty="0">
                        <a:effectLst/>
                        <a:latin typeface="+mj-lt"/>
                        <a:ea typeface="Calibri"/>
                        <a:cs typeface="Times New Roman"/>
                      </a:endParaRPr>
                    </a:p>
                  </a:txBody>
                  <a:tcPr marL="63089" marR="63089" marT="0" marB="0" anchor="ctr"/>
                </a:tc>
                <a:tc>
                  <a:txBody>
                    <a:bodyPr/>
                    <a:lstStyle/>
                    <a:p>
                      <a:pPr marL="342900" lvl="0" indent="-342900" algn="just">
                        <a:lnSpc>
                          <a:spcPct val="150000"/>
                        </a:lnSpc>
                        <a:spcAft>
                          <a:spcPts val="0"/>
                        </a:spcAft>
                        <a:buFont typeface="Symbol"/>
                        <a:buChar char=""/>
                      </a:pPr>
                      <a:r>
                        <a:rPr lang="es-ES" sz="1800" dirty="0" smtClean="0">
                          <a:effectLst/>
                          <a:latin typeface="+mj-lt"/>
                        </a:rPr>
                        <a:t>Ejecutivos del Consorcio Hidroeléctrico</a:t>
                      </a:r>
                      <a:r>
                        <a:rPr lang="es-ES" sz="1800" baseline="0" dirty="0" smtClean="0">
                          <a:effectLst/>
                          <a:latin typeface="+mj-lt"/>
                        </a:rPr>
                        <a:t> </a:t>
                      </a:r>
                      <a:r>
                        <a:rPr lang="es-ES" sz="1800" baseline="0" dirty="0" err="1" smtClean="0">
                          <a:effectLst/>
                          <a:latin typeface="+mj-lt"/>
                        </a:rPr>
                        <a:t>Misicuni</a:t>
                      </a:r>
                      <a:r>
                        <a:rPr lang="es-ES" sz="1800" baseline="0" dirty="0" smtClean="0">
                          <a:effectLst/>
                          <a:latin typeface="+mj-lt"/>
                        </a:rPr>
                        <a:t> C.H.M. y Notario de la Ciudad de La Paz.</a:t>
                      </a:r>
                      <a:endParaRPr lang="es-ES" sz="1800" dirty="0">
                        <a:effectLst/>
                        <a:latin typeface="+mj-lt"/>
                      </a:endParaRPr>
                    </a:p>
                  </a:txBody>
                  <a:tcPr marL="63089" marR="63089" marT="0" marB="0" anchor="ctr"/>
                </a:tc>
                <a:tc>
                  <a:txBody>
                    <a:bodyPr/>
                    <a:lstStyle/>
                    <a:p>
                      <a:pPr marL="342900" lvl="0" indent="-342900" algn="just">
                        <a:lnSpc>
                          <a:spcPct val="115000"/>
                        </a:lnSpc>
                        <a:spcAft>
                          <a:spcPts val="0"/>
                        </a:spcAft>
                        <a:buFont typeface="Symbol"/>
                        <a:buChar char=""/>
                      </a:pPr>
                      <a:r>
                        <a:rPr lang="es-ES" sz="1800" dirty="0">
                          <a:effectLst/>
                          <a:latin typeface="+mj-lt"/>
                        </a:rPr>
                        <a:t>Falsedad Ideológica.</a:t>
                      </a:r>
                    </a:p>
                    <a:p>
                      <a:pPr marL="342900" lvl="0" indent="-342900" algn="just">
                        <a:lnSpc>
                          <a:spcPct val="115000"/>
                        </a:lnSpc>
                        <a:spcAft>
                          <a:spcPts val="0"/>
                        </a:spcAft>
                        <a:buFont typeface="Symbol"/>
                        <a:buChar char=""/>
                      </a:pPr>
                      <a:r>
                        <a:rPr lang="es-ES" sz="1800" dirty="0">
                          <a:effectLst/>
                          <a:latin typeface="+mj-lt"/>
                        </a:rPr>
                        <a:t>Uso de Instrumento Falsificado.</a:t>
                      </a:r>
                    </a:p>
                    <a:p>
                      <a:pPr marL="342900" lvl="0" indent="-342900" algn="just">
                        <a:lnSpc>
                          <a:spcPct val="115000"/>
                        </a:lnSpc>
                        <a:spcAft>
                          <a:spcPts val="0"/>
                        </a:spcAft>
                        <a:buFont typeface="Symbol"/>
                        <a:buChar char=""/>
                      </a:pPr>
                      <a:r>
                        <a:rPr lang="es-ES" sz="1800" dirty="0">
                          <a:effectLst/>
                          <a:latin typeface="+mj-lt"/>
                        </a:rPr>
                        <a:t>Asociación Delictuosa.</a:t>
                      </a:r>
                      <a:endParaRPr lang="es-ES" sz="1800" dirty="0">
                        <a:effectLst/>
                        <a:latin typeface="+mj-lt"/>
                        <a:ea typeface="Calibri"/>
                        <a:cs typeface="Times New Roman"/>
                      </a:endParaRPr>
                    </a:p>
                  </a:txBody>
                  <a:tcPr marL="63089" marR="63089" marT="0" marB="0" anchor="ctr"/>
                </a:tc>
                <a:tc>
                  <a:txBody>
                    <a:bodyPr/>
                    <a:lstStyle/>
                    <a:p>
                      <a:pPr algn="just">
                        <a:lnSpc>
                          <a:spcPct val="115000"/>
                        </a:lnSpc>
                        <a:spcAft>
                          <a:spcPts val="0"/>
                        </a:spcAft>
                      </a:pPr>
                      <a:r>
                        <a:rPr lang="es-ES" sz="1800" b="1" dirty="0" smtClean="0">
                          <a:effectLst/>
                          <a:latin typeface="+mj-lt"/>
                        </a:rPr>
                        <a:t>FALSEDAD DE PODER DE REPRESENTACIÓN</a:t>
                      </a:r>
                      <a:r>
                        <a:rPr lang="es-ES" sz="1800" b="1" baseline="0" dirty="0" smtClean="0">
                          <a:effectLst/>
                          <a:latin typeface="+mj-lt"/>
                        </a:rPr>
                        <a:t> DEL C.H.M</a:t>
                      </a:r>
                      <a:endParaRPr lang="es-ES" sz="1800" b="1" dirty="0" smtClean="0">
                        <a:effectLst/>
                        <a:latin typeface="+mj-lt"/>
                      </a:endParaRPr>
                    </a:p>
                    <a:p>
                      <a:pPr algn="just">
                        <a:lnSpc>
                          <a:spcPct val="115000"/>
                        </a:lnSpc>
                        <a:spcAft>
                          <a:spcPts val="0"/>
                        </a:spcAft>
                      </a:pPr>
                      <a:endParaRPr lang="es-ES" sz="1800" b="1" dirty="0" smtClean="0">
                        <a:effectLst/>
                        <a:latin typeface="+mj-lt"/>
                      </a:endParaRPr>
                    </a:p>
                    <a:p>
                      <a:pPr algn="just">
                        <a:lnSpc>
                          <a:spcPct val="115000"/>
                        </a:lnSpc>
                        <a:spcAft>
                          <a:spcPts val="0"/>
                        </a:spcAft>
                      </a:pPr>
                      <a:r>
                        <a:rPr lang="es-ES" sz="1800" b="1" dirty="0" smtClean="0">
                          <a:effectLst/>
                          <a:latin typeface="+mj-lt"/>
                        </a:rPr>
                        <a:t>El Notario de la Ciudad de La Paz</a:t>
                      </a:r>
                      <a:r>
                        <a:rPr lang="es-ES" sz="1800" b="1" baseline="0" dirty="0" smtClean="0">
                          <a:effectLst/>
                          <a:latin typeface="+mj-lt"/>
                        </a:rPr>
                        <a:t> se sometió a procedimiento abreviado.</a:t>
                      </a:r>
                      <a:endParaRPr lang="es-ES" sz="1800" b="1" dirty="0" smtClean="0">
                        <a:effectLst/>
                        <a:latin typeface="+mj-lt"/>
                      </a:endParaRPr>
                    </a:p>
                    <a:p>
                      <a:pPr algn="just">
                        <a:lnSpc>
                          <a:spcPct val="115000"/>
                        </a:lnSpc>
                        <a:spcAft>
                          <a:spcPts val="0"/>
                        </a:spcAft>
                      </a:pPr>
                      <a:endParaRPr lang="es-ES" sz="1800" b="1" dirty="0" smtClean="0">
                        <a:effectLst/>
                        <a:latin typeface="+mj-lt"/>
                      </a:endParaRPr>
                    </a:p>
                    <a:p>
                      <a:pPr algn="just">
                        <a:lnSpc>
                          <a:spcPct val="115000"/>
                        </a:lnSpc>
                        <a:spcAft>
                          <a:spcPts val="0"/>
                        </a:spcAft>
                      </a:pPr>
                      <a:r>
                        <a:rPr lang="es-ES" sz="1800" b="1" dirty="0" smtClean="0">
                          <a:effectLst/>
                          <a:latin typeface="+mj-lt"/>
                        </a:rPr>
                        <a:t>SE</a:t>
                      </a:r>
                      <a:r>
                        <a:rPr lang="es-ES" sz="1800" b="1" baseline="0" dirty="0" smtClean="0">
                          <a:effectLst/>
                          <a:latin typeface="+mj-lt"/>
                        </a:rPr>
                        <a:t> CUENTA CON MANDAMIENTOS DE APREHENSION LOS CUALES SERAN EJECUTADOS  UNA VEZ REALIZADO EL SEGUIMEINTO Y CAPTURA DE LOS DECLARADOS REBELDES AL PROCESO PENAL.</a:t>
                      </a:r>
                      <a:endParaRPr lang="es-ES" sz="1800" b="1" u="sng" dirty="0" smtClean="0">
                        <a:effectLst/>
                        <a:latin typeface="+mj-lt"/>
                      </a:endParaRPr>
                    </a:p>
                    <a:p>
                      <a:pPr algn="ctr">
                        <a:lnSpc>
                          <a:spcPct val="115000"/>
                        </a:lnSpc>
                        <a:spcAft>
                          <a:spcPts val="0"/>
                        </a:spcAft>
                      </a:pPr>
                      <a:r>
                        <a:rPr lang="es-ES" sz="1800" b="1" dirty="0">
                          <a:effectLst/>
                          <a:latin typeface="+mj-lt"/>
                        </a:rPr>
                        <a:t> </a:t>
                      </a:r>
                    </a:p>
                    <a:p>
                      <a:pPr algn="ctr">
                        <a:lnSpc>
                          <a:spcPct val="115000"/>
                        </a:lnSpc>
                        <a:spcAft>
                          <a:spcPts val="0"/>
                        </a:spcAft>
                      </a:pPr>
                      <a:endParaRPr lang="es-ES" sz="1800" b="1"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5528344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4294967295"/>
            <p:extLst>
              <p:ext uri="{D42A27DB-BD31-4B8C-83A1-F6EECF244321}">
                <p14:modId xmlns:p14="http://schemas.microsoft.com/office/powerpoint/2010/main" val="501115024"/>
              </p:ext>
            </p:extLst>
          </p:nvPr>
        </p:nvGraphicFramePr>
        <p:xfrm>
          <a:off x="0" y="0"/>
          <a:ext cx="12191999" cy="6835611"/>
        </p:xfrm>
        <a:graphic>
          <a:graphicData uri="http://schemas.openxmlformats.org/drawingml/2006/table">
            <a:tbl>
              <a:tblPr firstRow="1" firstCol="1" bandRow="1">
                <a:tableStyleId>{5C22544A-7EE6-4342-B048-85BDC9FD1C3A}</a:tableStyleId>
              </a:tblPr>
              <a:tblGrid>
                <a:gridCol w="872172">
                  <a:extLst>
                    <a:ext uri="{9D8B030D-6E8A-4147-A177-3AD203B41FA5}">
                      <a16:colId xmlns:a16="http://schemas.microsoft.com/office/drawing/2014/main" xmlns="" val="20000"/>
                    </a:ext>
                  </a:extLst>
                </a:gridCol>
                <a:gridCol w="1959320">
                  <a:extLst>
                    <a:ext uri="{9D8B030D-6E8A-4147-A177-3AD203B41FA5}">
                      <a16:colId xmlns:a16="http://schemas.microsoft.com/office/drawing/2014/main" xmlns="" val="20001"/>
                    </a:ext>
                  </a:extLst>
                </a:gridCol>
                <a:gridCol w="3264509">
                  <a:extLst>
                    <a:ext uri="{9D8B030D-6E8A-4147-A177-3AD203B41FA5}">
                      <a16:colId xmlns:a16="http://schemas.microsoft.com/office/drawing/2014/main" xmlns="" val="20002"/>
                    </a:ext>
                  </a:extLst>
                </a:gridCol>
                <a:gridCol w="3064255">
                  <a:extLst>
                    <a:ext uri="{9D8B030D-6E8A-4147-A177-3AD203B41FA5}">
                      <a16:colId xmlns:a16="http://schemas.microsoft.com/office/drawing/2014/main" xmlns="" val="20003"/>
                    </a:ext>
                  </a:extLst>
                </a:gridCol>
                <a:gridCol w="3031743">
                  <a:extLst>
                    <a:ext uri="{9D8B030D-6E8A-4147-A177-3AD203B41FA5}">
                      <a16:colId xmlns:a16="http://schemas.microsoft.com/office/drawing/2014/main" xmlns="" val="20004"/>
                    </a:ext>
                  </a:extLst>
                </a:gridCol>
              </a:tblGrid>
              <a:tr h="1064054">
                <a:tc>
                  <a:txBody>
                    <a:bodyPr/>
                    <a:lstStyle/>
                    <a:p>
                      <a:pPr algn="ctr">
                        <a:lnSpc>
                          <a:spcPct val="115000"/>
                        </a:lnSpc>
                        <a:spcAft>
                          <a:spcPts val="0"/>
                        </a:spcAft>
                      </a:pPr>
                      <a:r>
                        <a:rPr lang="es-ES" sz="1600" dirty="0">
                          <a:effectLst/>
                          <a:latin typeface="+mj-lt"/>
                        </a:rPr>
                        <a:t>No.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TIPO DE PROCESO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DENUNCIADOS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DELITOS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ESTADO ACTUAL</a:t>
                      </a:r>
                      <a:endParaRPr lang="es-ES" sz="1600"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0"/>
                  </a:ext>
                </a:extLst>
              </a:tr>
              <a:tr h="5771557">
                <a:tc>
                  <a:txBody>
                    <a:bodyPr/>
                    <a:lstStyle/>
                    <a:p>
                      <a:pPr algn="ctr">
                        <a:lnSpc>
                          <a:spcPct val="115000"/>
                        </a:lnSpc>
                        <a:spcAft>
                          <a:spcPts val="0"/>
                        </a:spcAft>
                      </a:pPr>
                      <a:r>
                        <a:rPr lang="es-ES" sz="1800" dirty="0" smtClean="0">
                          <a:effectLst/>
                          <a:latin typeface="Calibri"/>
                          <a:ea typeface="Calibri"/>
                          <a:cs typeface="Times New Roman"/>
                        </a:rPr>
                        <a:t>3</a:t>
                      </a:r>
                      <a:endParaRPr lang="es-ES" sz="1800" dirty="0">
                        <a:effectLst/>
                        <a:latin typeface="Calibri"/>
                        <a:ea typeface="Calibri"/>
                        <a:cs typeface="Times New Roman"/>
                      </a:endParaRPr>
                    </a:p>
                  </a:txBody>
                  <a:tcPr marL="63089" marR="63089" marT="0" marB="0" anchor="ctr"/>
                </a:tc>
                <a:tc>
                  <a:txBody>
                    <a:bodyPr/>
                    <a:lstStyle/>
                    <a:p>
                      <a:pPr algn="ctr">
                        <a:lnSpc>
                          <a:spcPct val="115000"/>
                        </a:lnSpc>
                        <a:spcAft>
                          <a:spcPts val="0"/>
                        </a:spcAft>
                      </a:pPr>
                      <a:r>
                        <a:rPr lang="es-ES" sz="1800" dirty="0">
                          <a:effectLst/>
                          <a:latin typeface="+mj-lt"/>
                        </a:rPr>
                        <a:t>PENAL</a:t>
                      </a:r>
                      <a:endParaRPr lang="es-ES" sz="1800" dirty="0">
                        <a:effectLst/>
                        <a:latin typeface="+mj-lt"/>
                        <a:ea typeface="Calibri"/>
                        <a:cs typeface="Times New Roman"/>
                      </a:endParaRPr>
                    </a:p>
                  </a:txBody>
                  <a:tcPr marL="63089" marR="63089" marT="0" marB="0" anchor="ctr"/>
                </a:tc>
                <a:tc>
                  <a:txBody>
                    <a:bodyPr/>
                    <a:lstStyle/>
                    <a:p>
                      <a:pPr marL="0" lvl="0" indent="0" algn="just">
                        <a:lnSpc>
                          <a:spcPct val="115000"/>
                        </a:lnSpc>
                        <a:spcAft>
                          <a:spcPts val="0"/>
                        </a:spcAft>
                        <a:buFont typeface="Symbol"/>
                        <a:buNone/>
                      </a:pPr>
                      <a:r>
                        <a:rPr lang="es-ES" sz="1800" dirty="0" smtClean="0">
                          <a:effectLst/>
                          <a:latin typeface="+mj-lt"/>
                          <a:ea typeface="Calibri"/>
                          <a:cs typeface="Times New Roman"/>
                        </a:rPr>
                        <a:t>Ex – Funcionario</a:t>
                      </a:r>
                      <a:r>
                        <a:rPr lang="es-ES" sz="1800" baseline="0" dirty="0" smtClean="0">
                          <a:effectLst/>
                          <a:latin typeface="+mj-lt"/>
                          <a:ea typeface="Calibri"/>
                          <a:cs typeface="Times New Roman"/>
                        </a:rPr>
                        <a:t> – </a:t>
                      </a:r>
                      <a:r>
                        <a:rPr lang="es-ES" sz="1800" dirty="0" smtClean="0">
                          <a:effectLst/>
                          <a:latin typeface="+mj-lt"/>
                          <a:ea typeface="Calibri"/>
                          <a:cs typeface="Times New Roman"/>
                        </a:rPr>
                        <a:t>W.C.R.</a:t>
                      </a:r>
                      <a:endParaRPr lang="es-ES" sz="1800" dirty="0">
                        <a:effectLst/>
                        <a:latin typeface="+mj-lt"/>
                        <a:ea typeface="Calibri"/>
                        <a:cs typeface="Times New Roman"/>
                      </a:endParaRPr>
                    </a:p>
                  </a:txBody>
                  <a:tcPr marL="63089" marR="63089" marT="0" marB="0" anchor="ctr"/>
                </a:tc>
                <a:tc>
                  <a:txBody>
                    <a:bodyPr/>
                    <a:lstStyle/>
                    <a:p>
                      <a:pPr marL="201930" algn="just">
                        <a:lnSpc>
                          <a:spcPct val="115000"/>
                        </a:lnSpc>
                        <a:spcAft>
                          <a:spcPts val="0"/>
                        </a:spcAft>
                      </a:pPr>
                      <a:endParaRPr lang="es-ES" sz="1800" dirty="0">
                        <a:effectLst/>
                        <a:latin typeface="+mj-lt"/>
                      </a:endParaRPr>
                    </a:p>
                    <a:p>
                      <a:pPr marL="342900" lvl="0" indent="-342900" algn="just">
                        <a:lnSpc>
                          <a:spcPct val="115000"/>
                        </a:lnSpc>
                        <a:spcAft>
                          <a:spcPts val="0"/>
                        </a:spcAft>
                        <a:buFont typeface="Symbol"/>
                        <a:buChar char=""/>
                      </a:pPr>
                      <a:r>
                        <a:rPr kumimoji="0" lang="es-ES" sz="1800" kern="1200" dirty="0" smtClean="0">
                          <a:solidFill>
                            <a:schemeClr val="dk1"/>
                          </a:solidFill>
                          <a:effectLst/>
                          <a:latin typeface="+mn-lt"/>
                          <a:ea typeface="+mn-ea"/>
                          <a:cs typeface="+mn-cs"/>
                        </a:rPr>
                        <a:t>Ejercicio Indebido de la Profesión.</a:t>
                      </a:r>
                    </a:p>
                    <a:p>
                      <a:pPr marL="342900" lvl="0" indent="-342900" algn="just">
                        <a:lnSpc>
                          <a:spcPct val="115000"/>
                        </a:lnSpc>
                        <a:spcAft>
                          <a:spcPts val="0"/>
                        </a:spcAft>
                        <a:buFont typeface="Symbol"/>
                        <a:buChar char=""/>
                      </a:pPr>
                      <a:r>
                        <a:rPr kumimoji="0" lang="es-ES" sz="1800" kern="1200" dirty="0" smtClean="0">
                          <a:solidFill>
                            <a:schemeClr val="dk1"/>
                          </a:solidFill>
                          <a:effectLst/>
                          <a:latin typeface="+mn-lt"/>
                          <a:ea typeface="+mn-ea"/>
                          <a:cs typeface="+mn-cs"/>
                        </a:rPr>
                        <a:t>Falsedad Material.</a:t>
                      </a:r>
                    </a:p>
                    <a:p>
                      <a:pPr marL="342900" lvl="0" indent="-342900" algn="just">
                        <a:lnSpc>
                          <a:spcPct val="115000"/>
                        </a:lnSpc>
                        <a:spcAft>
                          <a:spcPts val="0"/>
                        </a:spcAft>
                        <a:buFont typeface="Symbol"/>
                        <a:buChar char=""/>
                      </a:pPr>
                      <a:r>
                        <a:rPr lang="es-ES" sz="1800" dirty="0" smtClean="0">
                          <a:effectLst/>
                          <a:latin typeface="+mj-lt"/>
                        </a:rPr>
                        <a:t>Uso de Instrumento Falsificado.</a:t>
                      </a:r>
                    </a:p>
                    <a:p>
                      <a:pPr marL="0" lvl="0" indent="0" algn="just">
                        <a:lnSpc>
                          <a:spcPct val="115000"/>
                        </a:lnSpc>
                        <a:spcAft>
                          <a:spcPts val="0"/>
                        </a:spcAft>
                        <a:buFont typeface="Symbol"/>
                        <a:buNone/>
                      </a:pPr>
                      <a:endParaRPr lang="es-ES" sz="1800" dirty="0">
                        <a:effectLst/>
                        <a:latin typeface="+mj-lt"/>
                        <a:ea typeface="Calibri"/>
                        <a:cs typeface="Times New Roman"/>
                      </a:endParaRPr>
                    </a:p>
                  </a:txBody>
                  <a:tcPr marL="63089" marR="63089" marT="0" marB="0" anchor="ctr"/>
                </a:tc>
                <a:tc>
                  <a:txBody>
                    <a:bodyPr/>
                    <a:lstStyle/>
                    <a:p>
                      <a:pPr algn="just"/>
                      <a:r>
                        <a:rPr kumimoji="0" lang="es-BO" sz="1800" b="1" kern="1200" dirty="0" smtClean="0">
                          <a:solidFill>
                            <a:schemeClr val="dk1"/>
                          </a:solidFill>
                          <a:effectLst/>
                          <a:latin typeface="+mn-lt"/>
                          <a:ea typeface="+mn-ea"/>
                          <a:cs typeface="+mn-cs"/>
                        </a:rPr>
                        <a:t>El Ministerio</a:t>
                      </a:r>
                      <a:r>
                        <a:rPr kumimoji="0" lang="es-BO" sz="1800" b="1" kern="1200" baseline="0" dirty="0" smtClean="0">
                          <a:solidFill>
                            <a:schemeClr val="dk1"/>
                          </a:solidFill>
                          <a:effectLst/>
                          <a:latin typeface="+mn-lt"/>
                          <a:ea typeface="+mn-ea"/>
                          <a:cs typeface="+mn-cs"/>
                        </a:rPr>
                        <a:t> Publico emitió la </a:t>
                      </a:r>
                      <a:r>
                        <a:rPr kumimoji="0" lang="es-BO" sz="1800" b="1" kern="1200" dirty="0" smtClean="0">
                          <a:solidFill>
                            <a:schemeClr val="dk1"/>
                          </a:solidFill>
                          <a:effectLst/>
                          <a:latin typeface="+mn-lt"/>
                          <a:ea typeface="+mn-ea"/>
                          <a:cs typeface="+mn-cs"/>
                        </a:rPr>
                        <a:t>Resolución de Rechazo de 05/12/2018.</a:t>
                      </a:r>
                      <a:endParaRPr kumimoji="0" lang="es-ES" sz="1800" kern="1200" dirty="0" smtClean="0">
                        <a:solidFill>
                          <a:schemeClr val="dk1"/>
                        </a:solidFill>
                        <a:effectLst/>
                        <a:latin typeface="+mn-lt"/>
                        <a:ea typeface="+mn-ea"/>
                        <a:cs typeface="+mn-cs"/>
                      </a:endParaRPr>
                    </a:p>
                    <a:p>
                      <a:pPr algn="just"/>
                      <a:endParaRPr kumimoji="0" lang="es-BO" sz="1800" b="1" kern="1200" dirty="0" smtClean="0">
                        <a:solidFill>
                          <a:schemeClr val="dk1"/>
                        </a:solidFill>
                        <a:effectLst/>
                        <a:latin typeface="+mn-lt"/>
                        <a:ea typeface="+mn-ea"/>
                        <a:cs typeface="+mn-cs"/>
                      </a:endParaRPr>
                    </a:p>
                    <a:p>
                      <a:pPr algn="just"/>
                      <a:r>
                        <a:rPr kumimoji="0" lang="es-BO" sz="1800" b="1" kern="1200" dirty="0" smtClean="0">
                          <a:solidFill>
                            <a:schemeClr val="dk1"/>
                          </a:solidFill>
                          <a:effectLst/>
                          <a:latin typeface="+mn-lt"/>
                          <a:ea typeface="+mn-ea"/>
                          <a:cs typeface="+mn-cs"/>
                        </a:rPr>
                        <a:t>La</a:t>
                      </a:r>
                      <a:r>
                        <a:rPr kumimoji="0" lang="es-BO" sz="1800" b="1" kern="1200" baseline="0" dirty="0" smtClean="0">
                          <a:solidFill>
                            <a:schemeClr val="dk1"/>
                          </a:solidFill>
                          <a:effectLst/>
                          <a:latin typeface="+mn-lt"/>
                          <a:ea typeface="+mn-ea"/>
                          <a:cs typeface="+mn-cs"/>
                        </a:rPr>
                        <a:t> Empresa </a:t>
                      </a:r>
                      <a:r>
                        <a:rPr kumimoji="0" lang="es-BO" sz="1800" b="1" kern="1200" baseline="0" dirty="0" err="1" smtClean="0">
                          <a:solidFill>
                            <a:schemeClr val="dk1"/>
                          </a:solidFill>
                          <a:effectLst/>
                          <a:latin typeface="+mn-lt"/>
                          <a:ea typeface="+mn-ea"/>
                          <a:cs typeface="+mn-cs"/>
                        </a:rPr>
                        <a:t>Misicuni</a:t>
                      </a:r>
                      <a:r>
                        <a:rPr kumimoji="0" lang="es-BO" sz="1800" b="1" kern="1200" baseline="0" dirty="0" smtClean="0">
                          <a:solidFill>
                            <a:schemeClr val="dk1"/>
                          </a:solidFill>
                          <a:effectLst/>
                          <a:latin typeface="+mn-lt"/>
                          <a:ea typeface="+mn-ea"/>
                          <a:cs typeface="+mn-cs"/>
                        </a:rPr>
                        <a:t> en conocimiento del rechazo presento la correspondiente </a:t>
                      </a:r>
                      <a:r>
                        <a:rPr kumimoji="0" lang="es-BO" sz="1800" b="1" kern="1200" dirty="0" smtClean="0">
                          <a:solidFill>
                            <a:schemeClr val="dk1"/>
                          </a:solidFill>
                          <a:effectLst/>
                          <a:latin typeface="+mn-lt"/>
                          <a:ea typeface="+mn-ea"/>
                          <a:cs typeface="+mn-cs"/>
                        </a:rPr>
                        <a:t>Objeción de Rechazo en</a:t>
                      </a:r>
                      <a:r>
                        <a:rPr kumimoji="0" lang="es-BO" sz="1800" b="1" kern="1200" baseline="0" dirty="0" smtClean="0">
                          <a:solidFill>
                            <a:schemeClr val="dk1"/>
                          </a:solidFill>
                          <a:effectLst/>
                          <a:latin typeface="+mn-lt"/>
                          <a:ea typeface="+mn-ea"/>
                          <a:cs typeface="+mn-cs"/>
                        </a:rPr>
                        <a:t> fecha</a:t>
                      </a:r>
                      <a:r>
                        <a:rPr kumimoji="0" lang="es-BO" sz="1800" b="1" kern="1200" dirty="0" smtClean="0">
                          <a:solidFill>
                            <a:schemeClr val="dk1"/>
                          </a:solidFill>
                          <a:effectLst/>
                          <a:latin typeface="+mn-lt"/>
                          <a:ea typeface="+mn-ea"/>
                          <a:cs typeface="+mn-cs"/>
                        </a:rPr>
                        <a:t> 09/01/2019.</a:t>
                      </a:r>
                    </a:p>
                    <a:p>
                      <a:pPr algn="just"/>
                      <a:endParaRPr kumimoji="0" lang="es-BO" sz="1800" b="1" kern="1200" dirty="0" smtClean="0">
                        <a:solidFill>
                          <a:schemeClr val="dk1"/>
                        </a:solidFill>
                        <a:effectLst/>
                        <a:latin typeface="+mn-lt"/>
                        <a:ea typeface="+mn-ea"/>
                        <a:cs typeface="+mn-cs"/>
                      </a:endParaRPr>
                    </a:p>
                    <a:p>
                      <a:pPr algn="just"/>
                      <a:r>
                        <a:rPr kumimoji="0" lang="es-BO" sz="1800" b="1" kern="1200" dirty="0" smtClean="0">
                          <a:solidFill>
                            <a:schemeClr val="dk1"/>
                          </a:solidFill>
                          <a:effectLst/>
                          <a:latin typeface="+mn-lt"/>
                          <a:ea typeface="+mn-ea"/>
                          <a:cs typeface="+mn-cs"/>
                        </a:rPr>
                        <a:t>El Fiscal</a:t>
                      </a:r>
                      <a:r>
                        <a:rPr kumimoji="0" lang="es-BO" sz="1800" b="1" kern="1200" baseline="0" dirty="0" smtClean="0">
                          <a:solidFill>
                            <a:schemeClr val="dk1"/>
                          </a:solidFill>
                          <a:effectLst/>
                          <a:latin typeface="+mn-lt"/>
                          <a:ea typeface="+mn-ea"/>
                          <a:cs typeface="+mn-cs"/>
                        </a:rPr>
                        <a:t> Departamental </a:t>
                      </a:r>
                      <a:r>
                        <a:rPr kumimoji="0" lang="es-BO" sz="1800" b="1" kern="1200" baseline="0" dirty="0" err="1" smtClean="0">
                          <a:solidFill>
                            <a:schemeClr val="dk1"/>
                          </a:solidFill>
                          <a:effectLst/>
                          <a:latin typeface="+mn-lt"/>
                          <a:ea typeface="+mn-ea"/>
                          <a:cs typeface="+mn-cs"/>
                        </a:rPr>
                        <a:t>emitio</a:t>
                      </a:r>
                      <a:r>
                        <a:rPr kumimoji="0" lang="es-BO" sz="1800" b="1" kern="1200" baseline="0" dirty="0" smtClean="0">
                          <a:solidFill>
                            <a:schemeClr val="dk1"/>
                          </a:solidFill>
                          <a:effectLst/>
                          <a:latin typeface="+mn-lt"/>
                          <a:ea typeface="+mn-ea"/>
                          <a:cs typeface="+mn-cs"/>
                        </a:rPr>
                        <a:t> la </a:t>
                      </a:r>
                      <a:r>
                        <a:rPr kumimoji="0" lang="es-BO" sz="1800" b="1" u="sng" kern="1200" baseline="0" dirty="0" smtClean="0">
                          <a:solidFill>
                            <a:schemeClr val="dk1"/>
                          </a:solidFill>
                          <a:effectLst/>
                          <a:latin typeface="+mn-lt"/>
                          <a:ea typeface="+mn-ea"/>
                          <a:cs typeface="+mn-cs"/>
                        </a:rPr>
                        <a:t>RESOLUCIÓN JERARQUICA FDC/O.E.T.C. OR-OD Nº 496/2019 de fecha 15 de enero de 2020, RATIFICANDO LA RESOLUCION DE RECHAZO de fecha 09/01/2019</a:t>
                      </a:r>
                      <a:r>
                        <a:rPr kumimoji="0" lang="es-BO" sz="1800" b="1" kern="1200" dirty="0" smtClean="0">
                          <a:solidFill>
                            <a:schemeClr val="dk1"/>
                          </a:solidFill>
                          <a:effectLst/>
                          <a:latin typeface="+mn-lt"/>
                          <a:ea typeface="+mn-ea"/>
                          <a:cs typeface="+mn-cs"/>
                        </a:rPr>
                        <a:t>.</a:t>
                      </a:r>
                      <a:endParaRPr lang="es-ES" sz="1800" b="1"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4801386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4294967295"/>
            <p:extLst>
              <p:ext uri="{D42A27DB-BD31-4B8C-83A1-F6EECF244321}">
                <p14:modId xmlns:p14="http://schemas.microsoft.com/office/powerpoint/2010/main" val="3162860608"/>
              </p:ext>
            </p:extLst>
          </p:nvPr>
        </p:nvGraphicFramePr>
        <p:xfrm>
          <a:off x="1" y="24070"/>
          <a:ext cx="12191999" cy="6833929"/>
        </p:xfrm>
        <a:graphic>
          <a:graphicData uri="http://schemas.openxmlformats.org/drawingml/2006/table">
            <a:tbl>
              <a:tblPr firstRow="1" firstCol="1" bandRow="1">
                <a:tableStyleId>{5C22544A-7EE6-4342-B048-85BDC9FD1C3A}</a:tableStyleId>
              </a:tblPr>
              <a:tblGrid>
                <a:gridCol w="872172">
                  <a:extLst>
                    <a:ext uri="{9D8B030D-6E8A-4147-A177-3AD203B41FA5}">
                      <a16:colId xmlns:a16="http://schemas.microsoft.com/office/drawing/2014/main" xmlns="" val="20000"/>
                    </a:ext>
                  </a:extLst>
                </a:gridCol>
                <a:gridCol w="1959320">
                  <a:extLst>
                    <a:ext uri="{9D8B030D-6E8A-4147-A177-3AD203B41FA5}">
                      <a16:colId xmlns:a16="http://schemas.microsoft.com/office/drawing/2014/main" xmlns="" val="20001"/>
                    </a:ext>
                  </a:extLst>
                </a:gridCol>
                <a:gridCol w="3264509">
                  <a:extLst>
                    <a:ext uri="{9D8B030D-6E8A-4147-A177-3AD203B41FA5}">
                      <a16:colId xmlns:a16="http://schemas.microsoft.com/office/drawing/2014/main" xmlns="" val="20002"/>
                    </a:ext>
                  </a:extLst>
                </a:gridCol>
                <a:gridCol w="3064255">
                  <a:extLst>
                    <a:ext uri="{9D8B030D-6E8A-4147-A177-3AD203B41FA5}">
                      <a16:colId xmlns:a16="http://schemas.microsoft.com/office/drawing/2014/main" xmlns="" val="20003"/>
                    </a:ext>
                  </a:extLst>
                </a:gridCol>
                <a:gridCol w="3031743">
                  <a:extLst>
                    <a:ext uri="{9D8B030D-6E8A-4147-A177-3AD203B41FA5}">
                      <a16:colId xmlns:a16="http://schemas.microsoft.com/office/drawing/2014/main" xmlns="" val="20004"/>
                    </a:ext>
                  </a:extLst>
                </a:gridCol>
              </a:tblGrid>
              <a:tr h="1287748">
                <a:tc>
                  <a:txBody>
                    <a:bodyPr/>
                    <a:lstStyle/>
                    <a:p>
                      <a:pPr algn="ctr">
                        <a:lnSpc>
                          <a:spcPct val="115000"/>
                        </a:lnSpc>
                        <a:spcAft>
                          <a:spcPts val="0"/>
                        </a:spcAft>
                      </a:pPr>
                      <a:r>
                        <a:rPr lang="es-ES" sz="1600" dirty="0">
                          <a:effectLst/>
                          <a:latin typeface="+mj-lt"/>
                        </a:rPr>
                        <a:t>No.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TIPO DE PROCESO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smtClean="0">
                          <a:effectLst/>
                          <a:latin typeface="+mj-lt"/>
                        </a:rPr>
                        <a:t>IMPUTADA</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DELITOS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ESTADO ACTUAL</a:t>
                      </a:r>
                      <a:endParaRPr lang="es-ES" sz="1600"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0"/>
                  </a:ext>
                </a:extLst>
              </a:tr>
              <a:tr h="5546181">
                <a:tc>
                  <a:txBody>
                    <a:bodyPr/>
                    <a:lstStyle/>
                    <a:p>
                      <a:pPr algn="ctr">
                        <a:lnSpc>
                          <a:spcPct val="115000"/>
                        </a:lnSpc>
                        <a:spcAft>
                          <a:spcPts val="0"/>
                        </a:spcAft>
                      </a:pPr>
                      <a:r>
                        <a:rPr lang="es-ES" sz="1600" dirty="0" smtClean="0">
                          <a:effectLst/>
                          <a:latin typeface="Calibri"/>
                          <a:ea typeface="Calibri"/>
                          <a:cs typeface="Times New Roman"/>
                        </a:rPr>
                        <a:t>4</a:t>
                      </a:r>
                      <a:endParaRPr lang="es-ES" sz="1600" dirty="0">
                        <a:effectLst/>
                        <a:latin typeface="Calibri"/>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PENAL</a:t>
                      </a:r>
                      <a:endParaRPr lang="es-ES" sz="1600" dirty="0">
                        <a:effectLst/>
                        <a:latin typeface="+mj-lt"/>
                        <a:ea typeface="Calibri"/>
                        <a:cs typeface="Times New Roman"/>
                      </a:endParaRPr>
                    </a:p>
                  </a:txBody>
                  <a:tcPr marL="63089" marR="63089" marT="0" marB="0" anchor="ctr"/>
                </a:tc>
                <a:tc>
                  <a:txBody>
                    <a:bodyPr/>
                    <a:lstStyle/>
                    <a:p>
                      <a:pPr marL="0" lvl="0" indent="0" algn="just">
                        <a:lnSpc>
                          <a:spcPct val="115000"/>
                        </a:lnSpc>
                        <a:spcAft>
                          <a:spcPts val="0"/>
                        </a:spcAft>
                        <a:buFont typeface="Symbol"/>
                        <a:buNone/>
                      </a:pPr>
                      <a:r>
                        <a:rPr lang="es-ES" sz="1600" dirty="0" smtClean="0">
                          <a:effectLst/>
                          <a:latin typeface="+mj-lt"/>
                          <a:ea typeface="+mn-ea"/>
                          <a:cs typeface="+mn-cs"/>
                        </a:rPr>
                        <a:t>Ex</a:t>
                      </a:r>
                      <a:r>
                        <a:rPr lang="es-ES" sz="1600" baseline="0" dirty="0" smtClean="0">
                          <a:effectLst/>
                          <a:latin typeface="+mj-lt"/>
                          <a:ea typeface="+mn-ea"/>
                          <a:cs typeface="+mn-cs"/>
                        </a:rPr>
                        <a:t> – Funcionaria J.C.G.</a:t>
                      </a:r>
                      <a:endParaRPr lang="es-ES" sz="1600" dirty="0">
                        <a:effectLst/>
                        <a:latin typeface="+mj-lt"/>
                        <a:ea typeface="Calibri"/>
                        <a:cs typeface="Times New Roman"/>
                      </a:endParaRPr>
                    </a:p>
                  </a:txBody>
                  <a:tcPr marL="63089" marR="63089" marT="0" marB="0" anchor="ctr"/>
                </a:tc>
                <a:tc>
                  <a:txBody>
                    <a:bodyPr/>
                    <a:lstStyle/>
                    <a:p>
                      <a:pPr marL="201930" algn="just">
                        <a:lnSpc>
                          <a:spcPct val="115000"/>
                        </a:lnSpc>
                        <a:spcAft>
                          <a:spcPts val="0"/>
                        </a:spcAft>
                      </a:pPr>
                      <a:endParaRPr lang="es-ES" sz="1600" dirty="0">
                        <a:effectLst/>
                        <a:latin typeface="+mj-lt"/>
                      </a:endParaRPr>
                    </a:p>
                    <a:p>
                      <a:pPr marL="342900" lvl="0" indent="-342900" algn="just">
                        <a:lnSpc>
                          <a:spcPct val="115000"/>
                        </a:lnSpc>
                        <a:spcAft>
                          <a:spcPts val="0"/>
                        </a:spcAft>
                        <a:buFont typeface="Symbol"/>
                        <a:buChar char=""/>
                      </a:pPr>
                      <a:r>
                        <a:rPr kumimoji="0" lang="es-ES" sz="1600" kern="1200" dirty="0" smtClean="0">
                          <a:solidFill>
                            <a:schemeClr val="dk1"/>
                          </a:solidFill>
                          <a:effectLst/>
                          <a:latin typeface="+mn-lt"/>
                          <a:ea typeface="+mn-ea"/>
                          <a:cs typeface="+mn-cs"/>
                        </a:rPr>
                        <a:t>Ejercicio Indebido de la Profesión.</a:t>
                      </a:r>
                    </a:p>
                    <a:p>
                      <a:pPr marL="342900" lvl="0" indent="-342900" algn="just">
                        <a:lnSpc>
                          <a:spcPct val="115000"/>
                        </a:lnSpc>
                        <a:spcAft>
                          <a:spcPts val="0"/>
                        </a:spcAft>
                        <a:buFont typeface="Symbol"/>
                        <a:buChar char=""/>
                      </a:pPr>
                      <a:r>
                        <a:rPr kumimoji="0" lang="es-ES" sz="1600" kern="1200" dirty="0" smtClean="0">
                          <a:solidFill>
                            <a:schemeClr val="dk1"/>
                          </a:solidFill>
                          <a:effectLst/>
                          <a:latin typeface="+mn-lt"/>
                          <a:ea typeface="+mn-ea"/>
                          <a:cs typeface="+mn-cs"/>
                        </a:rPr>
                        <a:t>Falsedad Material.</a:t>
                      </a:r>
                    </a:p>
                    <a:p>
                      <a:pPr marL="342900" lvl="0" indent="-342900" algn="just">
                        <a:lnSpc>
                          <a:spcPct val="115000"/>
                        </a:lnSpc>
                        <a:spcAft>
                          <a:spcPts val="0"/>
                        </a:spcAft>
                        <a:buFont typeface="Symbol"/>
                        <a:buChar char=""/>
                      </a:pPr>
                      <a:r>
                        <a:rPr kumimoji="0" lang="es-ES" sz="1600" kern="1200" dirty="0" smtClean="0">
                          <a:solidFill>
                            <a:schemeClr val="dk1"/>
                          </a:solidFill>
                          <a:effectLst/>
                          <a:latin typeface="+mn-lt"/>
                          <a:ea typeface="+mn-ea"/>
                          <a:cs typeface="+mn-cs"/>
                        </a:rPr>
                        <a:t>Uso de Instrumento Falsificado.</a:t>
                      </a:r>
                    </a:p>
                  </a:txBody>
                  <a:tcPr marL="63089" marR="63089" marT="0" marB="0" anchor="ctr"/>
                </a:tc>
                <a:tc>
                  <a:txBody>
                    <a:bodyPr/>
                    <a:lstStyle/>
                    <a:p>
                      <a:pPr algn="just">
                        <a:lnSpc>
                          <a:spcPct val="115000"/>
                        </a:lnSpc>
                        <a:spcAft>
                          <a:spcPts val="0"/>
                        </a:spcAft>
                      </a:pPr>
                      <a:r>
                        <a:rPr lang="es-ES" sz="1600" b="1" dirty="0" smtClean="0">
                          <a:effectLst/>
                          <a:latin typeface="+mj-lt"/>
                          <a:ea typeface="+mn-ea"/>
                          <a:cs typeface="+mn-cs"/>
                        </a:rPr>
                        <a:t>El</a:t>
                      </a:r>
                      <a:r>
                        <a:rPr lang="es-ES" sz="1600" b="1" baseline="0" dirty="0" smtClean="0">
                          <a:effectLst/>
                          <a:latin typeface="+mj-lt"/>
                          <a:ea typeface="+mn-ea"/>
                          <a:cs typeface="+mn-cs"/>
                        </a:rPr>
                        <a:t> Ministerio Publico a presentado formalmente la A</a:t>
                      </a:r>
                      <a:r>
                        <a:rPr lang="es-ES" sz="1600" b="1" dirty="0" smtClean="0">
                          <a:effectLst/>
                          <a:latin typeface="+mj-lt"/>
                          <a:ea typeface="+mn-ea"/>
                          <a:cs typeface="+mn-cs"/>
                        </a:rPr>
                        <a:t>cusación</a:t>
                      </a:r>
                      <a:r>
                        <a:rPr lang="es-ES" sz="1600" b="1" baseline="0" dirty="0" smtClean="0">
                          <a:effectLst/>
                          <a:latin typeface="+mj-lt"/>
                          <a:ea typeface="+mn-ea"/>
                          <a:cs typeface="+mn-cs"/>
                        </a:rPr>
                        <a:t> Fiscal en fecha 06/09/2019, por el cual el Ministerio Publico acusa a J.C.G por los delitos de Uso de Instrumento falsificado con relación al delito de falsificación de documento privado y ejercicio indebido de la profesión.</a:t>
                      </a:r>
                    </a:p>
                    <a:p>
                      <a:pPr algn="just">
                        <a:lnSpc>
                          <a:spcPct val="115000"/>
                        </a:lnSpc>
                        <a:spcAft>
                          <a:spcPts val="0"/>
                        </a:spcAft>
                      </a:pPr>
                      <a:endParaRPr lang="es-ES" sz="1600" b="1" baseline="0" dirty="0" smtClean="0">
                        <a:effectLst/>
                        <a:latin typeface="+mj-lt"/>
                        <a:ea typeface="+mn-ea"/>
                        <a:cs typeface="+mn-cs"/>
                      </a:endParaRPr>
                    </a:p>
                    <a:p>
                      <a:pPr algn="just">
                        <a:lnSpc>
                          <a:spcPct val="115000"/>
                        </a:lnSpc>
                        <a:spcAft>
                          <a:spcPts val="0"/>
                        </a:spcAft>
                      </a:pPr>
                      <a:r>
                        <a:rPr lang="es-ES" sz="1600" b="1" baseline="0" dirty="0" smtClean="0">
                          <a:effectLst/>
                          <a:latin typeface="+mj-lt"/>
                          <a:ea typeface="+mn-ea"/>
                          <a:cs typeface="+mn-cs"/>
                        </a:rPr>
                        <a:t>Existe una apelación pendiente de la acusada que no ha sido tramitada habiéndosele conminado a fin a que tramite la misma, motivo por el cual no se ha señalado aun la fecha de apertura de juicio oral que esperamos sea realizada en el primer semestre de la Gestión 2020.</a:t>
                      </a:r>
                      <a:endParaRPr lang="es-ES" sz="1600" b="1"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032007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4294967295"/>
            <p:extLst>
              <p:ext uri="{D42A27DB-BD31-4B8C-83A1-F6EECF244321}">
                <p14:modId xmlns:p14="http://schemas.microsoft.com/office/powerpoint/2010/main" val="864217476"/>
              </p:ext>
            </p:extLst>
          </p:nvPr>
        </p:nvGraphicFramePr>
        <p:xfrm>
          <a:off x="1" y="24070"/>
          <a:ext cx="12191999" cy="6833929"/>
        </p:xfrm>
        <a:graphic>
          <a:graphicData uri="http://schemas.openxmlformats.org/drawingml/2006/table">
            <a:tbl>
              <a:tblPr firstRow="1" firstCol="1" bandRow="1">
                <a:tableStyleId>{5C22544A-7EE6-4342-B048-85BDC9FD1C3A}</a:tableStyleId>
              </a:tblPr>
              <a:tblGrid>
                <a:gridCol w="872172">
                  <a:extLst>
                    <a:ext uri="{9D8B030D-6E8A-4147-A177-3AD203B41FA5}">
                      <a16:colId xmlns:a16="http://schemas.microsoft.com/office/drawing/2014/main" xmlns="" val="20000"/>
                    </a:ext>
                  </a:extLst>
                </a:gridCol>
                <a:gridCol w="1959320">
                  <a:extLst>
                    <a:ext uri="{9D8B030D-6E8A-4147-A177-3AD203B41FA5}">
                      <a16:colId xmlns:a16="http://schemas.microsoft.com/office/drawing/2014/main" xmlns="" val="20001"/>
                    </a:ext>
                  </a:extLst>
                </a:gridCol>
                <a:gridCol w="3264509">
                  <a:extLst>
                    <a:ext uri="{9D8B030D-6E8A-4147-A177-3AD203B41FA5}">
                      <a16:colId xmlns:a16="http://schemas.microsoft.com/office/drawing/2014/main" xmlns="" val="20002"/>
                    </a:ext>
                  </a:extLst>
                </a:gridCol>
                <a:gridCol w="3064255">
                  <a:extLst>
                    <a:ext uri="{9D8B030D-6E8A-4147-A177-3AD203B41FA5}">
                      <a16:colId xmlns:a16="http://schemas.microsoft.com/office/drawing/2014/main" xmlns="" val="20003"/>
                    </a:ext>
                  </a:extLst>
                </a:gridCol>
                <a:gridCol w="3031743">
                  <a:extLst>
                    <a:ext uri="{9D8B030D-6E8A-4147-A177-3AD203B41FA5}">
                      <a16:colId xmlns:a16="http://schemas.microsoft.com/office/drawing/2014/main" xmlns="" val="20004"/>
                    </a:ext>
                  </a:extLst>
                </a:gridCol>
              </a:tblGrid>
              <a:tr h="1287748">
                <a:tc>
                  <a:txBody>
                    <a:bodyPr/>
                    <a:lstStyle/>
                    <a:p>
                      <a:pPr algn="ctr">
                        <a:lnSpc>
                          <a:spcPct val="115000"/>
                        </a:lnSpc>
                        <a:spcAft>
                          <a:spcPts val="0"/>
                        </a:spcAft>
                      </a:pPr>
                      <a:r>
                        <a:rPr lang="es-ES" sz="1600" dirty="0">
                          <a:effectLst/>
                          <a:latin typeface="+mj-lt"/>
                        </a:rPr>
                        <a:t>No.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TIPO DE PROCESO</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smtClean="0">
                          <a:effectLst/>
                          <a:latin typeface="+mj-lt"/>
                        </a:rPr>
                        <a:t>IMPUTADA</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DELITOS</a:t>
                      </a:r>
                      <a:endParaRPr lang="es-ES" sz="1600" dirty="0">
                        <a:effectLst/>
                        <a:latin typeface="+mj-lt"/>
                        <a:ea typeface="Calibri"/>
                        <a:cs typeface="Times New Roman"/>
                      </a:endParaRPr>
                    </a:p>
                  </a:txBody>
                  <a:tcPr marL="63089" marR="63089" marT="0" marB="0" anchor="ctr"/>
                </a:tc>
                <a:tc>
                  <a:txBody>
                    <a:bodyPr/>
                    <a:lstStyle/>
                    <a:p>
                      <a:pPr algn="ctr">
                        <a:lnSpc>
                          <a:spcPct val="115000"/>
                        </a:lnSpc>
                        <a:spcAft>
                          <a:spcPts val="0"/>
                        </a:spcAft>
                      </a:pPr>
                      <a:r>
                        <a:rPr lang="es-ES" sz="1600" dirty="0">
                          <a:effectLst/>
                          <a:latin typeface="+mj-lt"/>
                        </a:rPr>
                        <a:t>ESTADO ACTUAL</a:t>
                      </a:r>
                      <a:endParaRPr lang="es-ES" sz="1600"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0"/>
                  </a:ext>
                </a:extLst>
              </a:tr>
              <a:tr h="5546181">
                <a:tc>
                  <a:txBody>
                    <a:bodyPr/>
                    <a:lstStyle/>
                    <a:p>
                      <a:pPr algn="ctr">
                        <a:lnSpc>
                          <a:spcPct val="115000"/>
                        </a:lnSpc>
                        <a:spcAft>
                          <a:spcPts val="0"/>
                        </a:spcAft>
                      </a:pPr>
                      <a:r>
                        <a:rPr lang="es-ES" sz="1800" dirty="0" smtClean="0">
                          <a:effectLst/>
                          <a:latin typeface="Calibri"/>
                          <a:ea typeface="Calibri"/>
                          <a:cs typeface="Times New Roman"/>
                        </a:rPr>
                        <a:t>5</a:t>
                      </a:r>
                      <a:endParaRPr lang="es-ES" sz="1800" dirty="0">
                        <a:effectLst/>
                        <a:latin typeface="Calibri"/>
                        <a:ea typeface="Calibri"/>
                        <a:cs typeface="Times New Roman"/>
                      </a:endParaRPr>
                    </a:p>
                  </a:txBody>
                  <a:tcPr marL="63089" marR="63089" marT="0" marB="0" anchor="ctr"/>
                </a:tc>
                <a:tc>
                  <a:txBody>
                    <a:bodyPr/>
                    <a:lstStyle/>
                    <a:p>
                      <a:pPr algn="ctr">
                        <a:lnSpc>
                          <a:spcPct val="115000"/>
                        </a:lnSpc>
                        <a:spcAft>
                          <a:spcPts val="0"/>
                        </a:spcAft>
                      </a:pPr>
                      <a:r>
                        <a:rPr lang="es-ES" sz="1800" dirty="0">
                          <a:effectLst/>
                          <a:latin typeface="+mj-lt"/>
                        </a:rPr>
                        <a:t>PENAL</a:t>
                      </a:r>
                      <a:endParaRPr lang="es-ES" sz="1800" dirty="0">
                        <a:effectLst/>
                        <a:latin typeface="+mj-lt"/>
                        <a:ea typeface="Calibri"/>
                        <a:cs typeface="Times New Roman"/>
                      </a:endParaRPr>
                    </a:p>
                  </a:txBody>
                  <a:tcPr marL="63089" marR="63089" marT="0" marB="0" anchor="ctr"/>
                </a:tc>
                <a:tc>
                  <a:txBody>
                    <a:bodyPr/>
                    <a:lstStyle/>
                    <a:p>
                      <a:pPr marL="342900" lvl="0" indent="-342900" algn="just">
                        <a:lnSpc>
                          <a:spcPct val="115000"/>
                        </a:lnSpc>
                        <a:spcAft>
                          <a:spcPts val="0"/>
                        </a:spcAft>
                        <a:buFont typeface="Symbol"/>
                        <a:buChar char=""/>
                      </a:pPr>
                      <a:r>
                        <a:rPr lang="es-ES" sz="1800" baseline="0" dirty="0" smtClean="0">
                          <a:effectLst/>
                          <a:latin typeface="+mj-lt"/>
                          <a:ea typeface="+mn-ea"/>
                          <a:cs typeface="+mn-cs"/>
                        </a:rPr>
                        <a:t>Ex – Funcionaria G.H.C.</a:t>
                      </a:r>
                      <a:endParaRPr lang="es-ES" sz="1800" dirty="0">
                        <a:effectLst/>
                        <a:latin typeface="+mj-lt"/>
                        <a:ea typeface="Calibri"/>
                        <a:cs typeface="Times New Roman"/>
                      </a:endParaRPr>
                    </a:p>
                  </a:txBody>
                  <a:tcPr marL="63089" marR="63089" marT="0" marB="0" anchor="ctr"/>
                </a:tc>
                <a:tc>
                  <a:txBody>
                    <a:bodyPr/>
                    <a:lstStyle/>
                    <a:p>
                      <a:pPr marL="201930" algn="just">
                        <a:lnSpc>
                          <a:spcPct val="115000"/>
                        </a:lnSpc>
                        <a:spcAft>
                          <a:spcPts val="0"/>
                        </a:spcAft>
                      </a:pPr>
                      <a:endParaRPr lang="es-ES" sz="1800" dirty="0">
                        <a:effectLst/>
                        <a:latin typeface="+mj-lt"/>
                      </a:endParaRPr>
                    </a:p>
                    <a:p>
                      <a:pPr marL="342900" lvl="0" indent="-342900" algn="just">
                        <a:lnSpc>
                          <a:spcPct val="115000"/>
                        </a:lnSpc>
                        <a:spcAft>
                          <a:spcPts val="0"/>
                        </a:spcAft>
                        <a:buFont typeface="Symbol"/>
                        <a:buChar char=""/>
                      </a:pPr>
                      <a:r>
                        <a:rPr kumimoji="0" lang="es-ES" sz="1800" kern="1200" dirty="0" smtClean="0">
                          <a:solidFill>
                            <a:schemeClr val="dk1"/>
                          </a:solidFill>
                          <a:effectLst/>
                          <a:latin typeface="+mn-lt"/>
                          <a:ea typeface="+mn-ea"/>
                          <a:cs typeface="+mn-cs"/>
                        </a:rPr>
                        <a:t>Ejercicio Indebido de la Profesión.</a:t>
                      </a:r>
                    </a:p>
                  </a:txBody>
                  <a:tcPr marL="63089" marR="63089" marT="0" marB="0" anchor="ctr"/>
                </a:tc>
                <a:tc>
                  <a:txBody>
                    <a:bodyPr/>
                    <a:lstStyle/>
                    <a:p>
                      <a:pPr algn="just"/>
                      <a:r>
                        <a:rPr kumimoji="0" lang="es-BO" sz="1800" b="1" kern="1200" dirty="0" smtClean="0">
                          <a:solidFill>
                            <a:schemeClr val="dk1"/>
                          </a:solidFill>
                          <a:effectLst/>
                          <a:latin typeface="+mn-lt"/>
                          <a:ea typeface="+mn-ea"/>
                          <a:cs typeface="+mn-cs"/>
                        </a:rPr>
                        <a:t>La Empresa </a:t>
                      </a:r>
                      <a:r>
                        <a:rPr kumimoji="0" lang="es-BO" sz="1800" b="1" kern="1200" dirty="0" err="1" smtClean="0">
                          <a:solidFill>
                            <a:schemeClr val="dk1"/>
                          </a:solidFill>
                          <a:effectLst/>
                          <a:latin typeface="+mn-lt"/>
                          <a:ea typeface="+mn-ea"/>
                          <a:cs typeface="+mn-cs"/>
                        </a:rPr>
                        <a:t>Misicuni</a:t>
                      </a:r>
                      <a:r>
                        <a:rPr kumimoji="0" lang="es-BO" sz="1800" b="1" kern="1200" dirty="0" smtClean="0">
                          <a:solidFill>
                            <a:schemeClr val="dk1"/>
                          </a:solidFill>
                          <a:effectLst/>
                          <a:latin typeface="+mn-lt"/>
                          <a:ea typeface="+mn-ea"/>
                          <a:cs typeface="+mn-cs"/>
                        </a:rPr>
                        <a:t>,  presento la correspondiente querella en fecha 10/05/2019.</a:t>
                      </a:r>
                    </a:p>
                    <a:p>
                      <a:pPr algn="just"/>
                      <a:r>
                        <a:rPr kumimoji="0" lang="es-BO" sz="1800" b="1" kern="1200" dirty="0" smtClean="0">
                          <a:solidFill>
                            <a:schemeClr val="dk1"/>
                          </a:solidFill>
                          <a:effectLst/>
                          <a:latin typeface="+mn-lt"/>
                          <a:ea typeface="+mn-ea"/>
                          <a:cs typeface="+mn-cs"/>
                        </a:rPr>
                        <a:t> </a:t>
                      </a:r>
                      <a:endParaRPr kumimoji="0" lang="es-ES" sz="1800" b="1" kern="1200" dirty="0" smtClean="0">
                        <a:solidFill>
                          <a:schemeClr val="dk1"/>
                        </a:solidFill>
                        <a:effectLst/>
                        <a:latin typeface="+mn-lt"/>
                        <a:ea typeface="+mn-ea"/>
                        <a:cs typeface="+mn-cs"/>
                      </a:endParaRPr>
                    </a:p>
                    <a:p>
                      <a:pPr algn="just"/>
                      <a:r>
                        <a:rPr kumimoji="0" lang="es-BO" sz="1800" b="1" kern="1200" dirty="0" smtClean="0">
                          <a:solidFill>
                            <a:schemeClr val="dk1"/>
                          </a:solidFill>
                          <a:effectLst/>
                          <a:latin typeface="+mn-lt"/>
                          <a:ea typeface="+mn-ea"/>
                          <a:cs typeface="+mn-cs"/>
                        </a:rPr>
                        <a:t>El Ministerio Publico en fecha 31/10/2019 presento la imputación formal por el delito de ejercicio indebido de la profesión habiéndose señalado audiencia para el día 27 de enero de 2020 para la audiencia de medidas cautelares.</a:t>
                      </a:r>
                      <a:endParaRPr lang="es-ES" sz="1800" b="1" dirty="0">
                        <a:effectLst/>
                        <a:latin typeface="+mj-lt"/>
                        <a:ea typeface="Calibri"/>
                        <a:cs typeface="Times New Roman"/>
                      </a:endParaRPr>
                    </a:p>
                  </a:txBody>
                  <a:tcPr marL="63089" marR="63089" marT="0" marB="0" anchor="ct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1334634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83432" y="332656"/>
            <a:ext cx="9997440" cy="3960440"/>
          </a:xfrm>
        </p:spPr>
        <p:txBody>
          <a:bodyPr>
            <a:noAutofit/>
          </a:bodyPr>
          <a:lstStyle/>
          <a:p>
            <a:pPr algn="ctr"/>
            <a:r>
              <a:rPr lang="es-ES" sz="8000" b="1" dirty="0" smtClean="0"/>
              <a:t>GRACIAS POR SU ATENCIÓN</a:t>
            </a:r>
            <a:endParaRPr lang="es-ES" sz="8000" b="1" dirty="0"/>
          </a:p>
        </p:txBody>
      </p:sp>
    </p:spTree>
    <p:extLst>
      <p:ext uri="{BB962C8B-B14F-4D97-AF65-F5344CB8AC3E}">
        <p14:creationId xmlns:p14="http://schemas.microsoft.com/office/powerpoint/2010/main" val="1702494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BO" sz="5400" b="1" dirty="0" smtClean="0"/>
              <a:t>MISIÓN</a:t>
            </a:r>
            <a:endParaRPr lang="es-BO" sz="5400" b="1" dirty="0"/>
          </a:p>
        </p:txBody>
      </p:sp>
      <p:sp>
        <p:nvSpPr>
          <p:cNvPr id="2" name="Marcador de contenido 1"/>
          <p:cNvSpPr>
            <a:spLocks noGrp="1"/>
          </p:cNvSpPr>
          <p:nvPr>
            <p:ph sz="quarter" idx="13"/>
          </p:nvPr>
        </p:nvSpPr>
        <p:spPr/>
        <p:txBody>
          <a:bodyPr>
            <a:normAutofit fontScale="92500" lnSpcReduction="10000"/>
          </a:bodyPr>
          <a:lstStyle/>
          <a:p>
            <a:pPr marL="82296" indent="0" algn="just">
              <a:lnSpc>
                <a:spcPct val="150000"/>
              </a:lnSpc>
              <a:spcBef>
                <a:spcPts val="0"/>
              </a:spcBef>
              <a:buNone/>
            </a:pPr>
            <a:r>
              <a:rPr lang="es-AR" sz="3200" i="1" dirty="0" smtClean="0">
                <a:latin typeface="Arial" panose="020B0604020202020204" pitchFamily="34" charset="0"/>
                <a:cs typeface="Arial" panose="020B0604020202020204" pitchFamily="34" charset="0"/>
              </a:rPr>
              <a:t>“</a:t>
            </a:r>
            <a:r>
              <a:rPr lang="es-AR" sz="3200" i="1" dirty="0">
                <a:latin typeface="Arial" panose="020B0604020202020204" pitchFamily="34" charset="0"/>
                <a:cs typeface="Arial" panose="020B0604020202020204" pitchFamily="34" charset="0"/>
              </a:rPr>
              <a:t>La Empresa Misicuni es una entidad pública y social destinada a contribuir al desarrollo regional y nacional proveyendo agua para el consumo humano, riego y generación de energía eléctrica. Operar la infraestructura del Sistema Múltiple Misicuni con respeto y armonía con la naturaleza y la sociedad para Vivir Bien”.</a:t>
            </a:r>
            <a:endParaRPr lang="es-BO" sz="3200" i="1" dirty="0">
              <a:latin typeface="Arial" panose="020B0604020202020204" pitchFamily="34" charset="0"/>
              <a:cs typeface="Arial" panose="020B0604020202020204" pitchFamily="34" charset="0"/>
            </a:endParaRPr>
          </a:p>
          <a:p>
            <a:endParaRPr lang="es-BO" dirty="0"/>
          </a:p>
        </p:txBody>
      </p:sp>
    </p:spTree>
    <p:extLst>
      <p:ext uri="{BB962C8B-B14F-4D97-AF65-F5344CB8AC3E}">
        <p14:creationId xmlns:p14="http://schemas.microsoft.com/office/powerpoint/2010/main" val="15214656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es-BO" sz="5400" b="1" dirty="0" smtClean="0"/>
              <a:t>VISIÓN</a:t>
            </a:r>
            <a:endParaRPr lang="es-BO" sz="6000" b="1" dirty="0"/>
          </a:p>
        </p:txBody>
      </p:sp>
      <p:sp>
        <p:nvSpPr>
          <p:cNvPr id="2" name="Marcador de contenido 1"/>
          <p:cNvSpPr>
            <a:spLocks noGrp="1"/>
          </p:cNvSpPr>
          <p:nvPr>
            <p:ph sz="quarter" idx="13"/>
          </p:nvPr>
        </p:nvSpPr>
        <p:spPr/>
        <p:txBody>
          <a:bodyPr>
            <a:normAutofit fontScale="92500" lnSpcReduction="10000"/>
          </a:bodyPr>
          <a:lstStyle/>
          <a:p>
            <a:pPr marL="82296" indent="0" algn="just">
              <a:lnSpc>
                <a:spcPct val="150000"/>
              </a:lnSpc>
              <a:spcBef>
                <a:spcPts val="0"/>
              </a:spcBef>
              <a:buNone/>
            </a:pPr>
            <a:r>
              <a:rPr lang="es-AR" sz="2800" i="1" dirty="0" smtClean="0">
                <a:latin typeface="Arial" panose="020B0604020202020204" pitchFamily="34" charset="0"/>
                <a:cs typeface="Arial" panose="020B0604020202020204" pitchFamily="34" charset="0"/>
              </a:rPr>
              <a:t>“</a:t>
            </a:r>
            <a:r>
              <a:rPr lang="es-AR" sz="2800" i="1" dirty="0">
                <a:latin typeface="Arial" panose="020B0604020202020204" pitchFamily="34" charset="0"/>
                <a:cs typeface="Arial" panose="020B0604020202020204" pitchFamily="34" charset="0"/>
              </a:rPr>
              <a:t>Ser una Empresa estratégica líder, eficiente y autosostenible mediante el aprovechamiento responsable, la conservación y el incremento de los recursos hídricos en forma innovadora con tecnología de punta, adecuada infraestructura, de manera coordinada con los sectores involucrados en base a criterios de eficiencia y la prestación de servicios, con recursos humanos idóneos y comprometidos</a:t>
            </a:r>
            <a:r>
              <a:rPr lang="es-AR" sz="2800" i="1" dirty="0" smtClean="0">
                <a:latin typeface="Arial" panose="020B0604020202020204" pitchFamily="34" charset="0"/>
                <a:cs typeface="Arial" panose="020B0604020202020204" pitchFamily="34" charset="0"/>
              </a:rPr>
              <a:t>”.</a:t>
            </a:r>
            <a:endParaRPr lang="es-BO" sz="28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449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7111" y="5013176"/>
            <a:ext cx="3816229" cy="170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Título"/>
          <p:cNvSpPr>
            <a:spLocks noGrp="1"/>
          </p:cNvSpPr>
          <p:nvPr>
            <p:ph type="title"/>
          </p:nvPr>
        </p:nvSpPr>
        <p:spPr>
          <a:xfrm>
            <a:off x="815413" y="1844824"/>
            <a:ext cx="10972800" cy="3240360"/>
          </a:xfrm>
        </p:spPr>
        <p:txBody>
          <a:bodyPr>
            <a:noAutofit/>
          </a:bodyPr>
          <a:lstStyle/>
          <a:p>
            <a:pPr algn="ctr"/>
            <a:r>
              <a:rPr lang="es-ES" sz="7200" b="1" dirty="0" smtClean="0"/>
              <a:t>GERENCIA ADMINISTRATIVA </a:t>
            </a:r>
            <a:br>
              <a:rPr lang="es-ES" sz="7200" b="1" dirty="0" smtClean="0"/>
            </a:br>
            <a:r>
              <a:rPr lang="es-ES" sz="7200" b="1" dirty="0" smtClean="0"/>
              <a:t>FINANCIERA</a:t>
            </a:r>
            <a:endParaRPr lang="es-ES" sz="7200" b="1" dirty="0"/>
          </a:p>
        </p:txBody>
      </p:sp>
      <p:sp>
        <p:nvSpPr>
          <p:cNvPr id="4" name="AutoShape 2" descr="Resultado de imagen para IMAGENES DE FINANZAS"/>
          <p:cNvSpPr>
            <a:spLocks noChangeAspect="1" noChangeArrowheads="1"/>
          </p:cNvSpPr>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2058" name="Picture 10" descr="Resultado de imagen para IMAGENES DE FINANZ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33" y="160338"/>
            <a:ext cx="3924300" cy="15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1306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sz="4400" dirty="0">
                <a:latin typeface="Arial" panose="020B0604020202020204" pitchFamily="34" charset="0"/>
                <a:cs typeface="Arial" panose="020B0604020202020204" pitchFamily="34" charset="0"/>
              </a:rPr>
              <a:t>GERENCIA ADMINISTRATIVA Y  FINANCIERA</a:t>
            </a:r>
            <a:endParaRPr lang="es-ES" dirty="0"/>
          </a:p>
        </p:txBody>
      </p:sp>
      <p:sp>
        <p:nvSpPr>
          <p:cNvPr id="3" name="2 Marcador de contenido"/>
          <p:cNvSpPr>
            <a:spLocks noGrp="1"/>
          </p:cNvSpPr>
          <p:nvPr>
            <p:ph sz="quarter" idx="13"/>
          </p:nvPr>
        </p:nvSpPr>
        <p:spPr/>
        <p:txBody>
          <a:bodyPr>
            <a:normAutofit fontScale="85000" lnSpcReduction="10000"/>
          </a:bodyPr>
          <a:lstStyle/>
          <a:p>
            <a:pPr marL="137160" indent="0" algn="just">
              <a:lnSpc>
                <a:spcPct val="150000"/>
              </a:lnSpc>
              <a:spcBef>
                <a:spcPts val="0"/>
              </a:spcBef>
              <a:buNone/>
            </a:pPr>
            <a:r>
              <a:rPr lang="es-BO" sz="4400" dirty="0">
                <a:latin typeface="Arial" panose="020B0604020202020204" pitchFamily="34" charset="0"/>
                <a:cs typeface="Arial" panose="020B0604020202020204" pitchFamily="34" charset="0"/>
              </a:rPr>
              <a:t>Para la ejecución de las actividades programadas, con relación a la gestión de Recursos y Gastos se aplican los Sistemas de Administración y Control Gubernamental según establece la Ley Nº1178.</a:t>
            </a:r>
          </a:p>
          <a:p>
            <a:endParaRPr lang="es-ES" dirty="0"/>
          </a:p>
        </p:txBody>
      </p:sp>
    </p:spTree>
    <p:extLst>
      <p:ext uri="{BB962C8B-B14F-4D97-AF65-F5344CB8AC3E}">
        <p14:creationId xmlns:p14="http://schemas.microsoft.com/office/powerpoint/2010/main" val="2975639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1384" y="188640"/>
            <a:ext cx="10972800" cy="1143000"/>
          </a:xfrm>
        </p:spPr>
        <p:txBody>
          <a:bodyPr>
            <a:normAutofit fontScale="90000"/>
          </a:bodyPr>
          <a:lstStyle/>
          <a:p>
            <a:pPr algn="ctr"/>
            <a:r>
              <a:rPr lang="es-ES" sz="4900" b="1" dirty="0" smtClean="0">
                <a:latin typeface="Arial" panose="020B0604020202020204" pitchFamily="34" charset="0"/>
                <a:cs typeface="Arial" panose="020B0604020202020204" pitchFamily="34" charset="0"/>
              </a:rPr>
              <a:t>GERENCIA ADMINISTRATIVA Y  FINANCIERA</a:t>
            </a:r>
            <a:endParaRPr lang="es-ES" sz="6600" b="1" dirty="0">
              <a:latin typeface="Arial" panose="020B0604020202020204" pitchFamily="34" charset="0"/>
              <a:cs typeface="Arial" panose="020B0604020202020204" pitchFamily="34" charset="0"/>
            </a:endParaRPr>
          </a:p>
        </p:txBody>
      </p:sp>
      <p:sp>
        <p:nvSpPr>
          <p:cNvPr id="4" name="3 Marcador de contenido"/>
          <p:cNvSpPr>
            <a:spLocks noGrp="1"/>
          </p:cNvSpPr>
          <p:nvPr>
            <p:ph sz="quarter" idx="13"/>
          </p:nvPr>
        </p:nvSpPr>
        <p:spPr>
          <a:xfrm>
            <a:off x="191344" y="1481329"/>
            <a:ext cx="11391056" cy="4972007"/>
          </a:xfrm>
        </p:spPr>
        <p:txBody>
          <a:bodyPr>
            <a:normAutofit/>
          </a:bodyPr>
          <a:lstStyle/>
          <a:p>
            <a:pPr algn="just">
              <a:lnSpc>
                <a:spcPct val="150000"/>
              </a:lnSpc>
              <a:spcBef>
                <a:spcPts val="0"/>
              </a:spcBef>
            </a:pPr>
            <a:r>
              <a:rPr lang="es-ES" sz="2800" dirty="0">
                <a:latin typeface="Arial" panose="020B0604020202020204" pitchFamily="34" charset="0"/>
                <a:cs typeface="Arial" panose="020B0604020202020204" pitchFamily="34" charset="0"/>
              </a:rPr>
              <a:t>El Presupuesto </a:t>
            </a:r>
            <a:r>
              <a:rPr lang="es-BO" sz="2800" dirty="0">
                <a:latin typeface="Arial" panose="020B0604020202020204" pitchFamily="34" charset="0"/>
                <a:cs typeface="Arial" panose="020B0604020202020204" pitchFamily="34" charset="0"/>
              </a:rPr>
              <a:t>General del Estado para la gestión fiscal </a:t>
            </a:r>
            <a:r>
              <a:rPr lang="es-ES" sz="2800" dirty="0">
                <a:latin typeface="Arial" panose="020B0604020202020204" pitchFamily="34" charset="0"/>
                <a:cs typeface="Arial" panose="020B0604020202020204" pitchFamily="34" charset="0"/>
              </a:rPr>
              <a:t>2020 fue aprobado por la Asamblea Legislativa Plurinacional mediante </a:t>
            </a:r>
            <a:r>
              <a:rPr lang="es-ES" sz="2800" dirty="0" smtClean="0">
                <a:latin typeface="Arial" panose="020B0604020202020204" pitchFamily="34" charset="0"/>
                <a:cs typeface="Arial" panose="020B0604020202020204" pitchFamily="34" charset="0"/>
              </a:rPr>
              <a:t>Ley</a:t>
            </a:r>
            <a:r>
              <a:rPr lang="es-BO" sz="2800" dirty="0" smtClean="0">
                <a:latin typeface="Arial" panose="020B0604020202020204" pitchFamily="34" charset="0"/>
                <a:cs typeface="Arial" panose="020B0604020202020204" pitchFamily="34" charset="0"/>
              </a:rPr>
              <a:t> </a:t>
            </a:r>
            <a:r>
              <a:rPr lang="es-BO" sz="2800" dirty="0">
                <a:latin typeface="Arial" panose="020B0604020202020204" pitchFamily="34" charset="0"/>
                <a:cs typeface="Arial" panose="020B0604020202020204" pitchFamily="34" charset="0"/>
              </a:rPr>
              <a:t>Financial </a:t>
            </a:r>
            <a:r>
              <a:rPr lang="es-AR" sz="2800" dirty="0">
                <a:latin typeface="Arial" panose="020B0604020202020204" pitchFamily="34" charset="0"/>
                <a:cs typeface="Arial" panose="020B0604020202020204" pitchFamily="34" charset="0"/>
              </a:rPr>
              <a:t>1267 de fecha 20 de diciembre de 2019 en el cual está incorporado el Presupuesto de la Empresa Misicuni.</a:t>
            </a:r>
          </a:p>
          <a:p>
            <a:pPr algn="just">
              <a:lnSpc>
                <a:spcPct val="150000"/>
              </a:lnSpc>
              <a:spcBef>
                <a:spcPts val="0"/>
              </a:spcBef>
            </a:pPr>
            <a:r>
              <a:rPr lang="es-AR" sz="2800" dirty="0">
                <a:latin typeface="Arial" panose="020B0604020202020204" pitchFamily="34" charset="0"/>
                <a:cs typeface="Arial" panose="020B0604020202020204" pitchFamily="34" charset="0"/>
              </a:rPr>
              <a:t>De acuerdo al Clasificador presupuestario institucional del MEFP, la Empresa Misicuni es un Empresa Publica y está bajo la tuición del MMAyA. </a:t>
            </a:r>
          </a:p>
          <a:p>
            <a:endParaRPr lang="es-ES" dirty="0"/>
          </a:p>
        </p:txBody>
      </p:sp>
    </p:spTree>
    <p:extLst>
      <p:ext uri="{BB962C8B-B14F-4D97-AF65-F5344CB8AC3E}">
        <p14:creationId xmlns:p14="http://schemas.microsoft.com/office/powerpoint/2010/main" val="1746202900"/>
      </p:ext>
    </p:extLst>
  </p:cSld>
  <p:clrMapOvr>
    <a:masterClrMapping/>
  </p:clrMapOvr>
  <p:timing>
    <p:tnLst>
      <p:par>
        <p:cTn id="1" dur="indefinite" restart="never" nodeType="tmRoot"/>
      </p:par>
    </p:tnLst>
  </p:timing>
</p:sld>
</file>

<file path=ppt/theme/theme1.xml><?xml version="1.0" encoding="utf-8"?>
<a:theme xmlns:a="http://schemas.openxmlformats.org/drawingml/2006/main" name="Horizonte">
  <a:themeElements>
    <a:clrScheme name="Personalizado 5">
      <a:dk1>
        <a:srgbClr val="001644"/>
      </a:dk1>
      <a:lt1>
        <a:srgbClr val="FFFFFF"/>
      </a:lt1>
      <a:dk2>
        <a:srgbClr val="002060"/>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te">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te">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10540</TotalTime>
  <Words>3547</Words>
  <Application>Microsoft Office PowerPoint</Application>
  <PresentationFormat>Personalizado</PresentationFormat>
  <Paragraphs>778</Paragraphs>
  <Slides>46</Slides>
  <Notes>18</Notes>
  <HiddenSlides>0</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Horizonte</vt:lpstr>
      <vt:lpstr>  AUDIENCIA PÚBLICA DE RENDICIÓN DE CUENTAS  INICIAL 2020  Unidad de Transparencia y lucha contra la corrupción  </vt:lpstr>
      <vt:lpstr>DATOS INSTITUCIONALES</vt:lpstr>
      <vt:lpstr>ESTRUCTURA ORGANIZACIONAL Y RECURSOS HUMANOS</vt:lpstr>
      <vt:lpstr>ESTRUCTURA ORGANIZACIONAL Y RECURSOS HUMANOS</vt:lpstr>
      <vt:lpstr>MISIÓN</vt:lpstr>
      <vt:lpstr>VISIÓN</vt:lpstr>
      <vt:lpstr>GERENCIA ADMINISTRATIVA  FINANCIERA</vt:lpstr>
      <vt:lpstr>GERENCIA ADMINISTRATIVA Y  FINANCIERA</vt:lpstr>
      <vt:lpstr>GERENCIA ADMINISTRATIVA Y  FINANCIERA</vt:lpstr>
      <vt:lpstr>POA-PRESUPUESTO DE RECURSOS 2020</vt:lpstr>
      <vt:lpstr>POA PRESUPUESTO DE GASTOS DETALLADO 2020</vt:lpstr>
      <vt:lpstr>MODALIDADES DE CONTRATACIÓN SEGÚN CUANTIA</vt:lpstr>
      <vt:lpstr>PROGRAMA ANUAL DE CONTRATACIONES</vt:lpstr>
      <vt:lpstr>Presentación de PowerPoint</vt:lpstr>
      <vt:lpstr>Presentación de PowerPoint</vt:lpstr>
      <vt:lpstr>Presentación de PowerPoint</vt:lpstr>
      <vt:lpstr>Presentación de PowerPoint</vt:lpstr>
      <vt:lpstr>GERENCIA TÉCNICA</vt:lpstr>
      <vt:lpstr>EMBALSE MISICUNI - BALANCE HIDROLOGICO  2020</vt:lpstr>
      <vt:lpstr>Presentación de PowerPoint</vt:lpstr>
      <vt:lpstr>AGUA ESTIMADA A SER ENTREGADA A SEMAPA Volumen vs Caudal  Gestión 2020 vs 2019</vt:lpstr>
      <vt:lpstr>VOLUMEN TOTAL DE AGUA ESTIMADA A SER ENTREGADA A SEMAPA  Gestión 2020 vs 2019</vt:lpstr>
      <vt:lpstr>MANTENIMIENTO PLANTA DE TRATAMIENTO</vt:lpstr>
      <vt:lpstr>MANTENIMIENTO PLANTA DE TRATAMIENTO</vt:lpstr>
      <vt:lpstr>MANTENIMIENTO PLANTA DE TRATAMIENTO</vt:lpstr>
      <vt:lpstr>Mantenimiento de la Presa Misicuni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ASESORIA LEGAL</vt:lpstr>
      <vt:lpstr>ASESORIA LEGAL</vt:lpstr>
      <vt:lpstr>ASESORIA LEGAL</vt:lpstr>
      <vt:lpstr>ASESORIA LEGAL</vt:lpstr>
      <vt:lpstr>ASESORIA LEGAL</vt:lpstr>
      <vt:lpstr>ASESORIA LEGAL</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AUDIENCIA PUBLICA DE RENDICION DE CUENTAS  FINAL 2015</dc:title>
  <dc:creator>Douglas Brun</dc:creator>
  <cp:lastModifiedBy>Douglas Brun</cp:lastModifiedBy>
  <cp:revision>329</cp:revision>
  <cp:lastPrinted>2020-03-05T19:28:45Z</cp:lastPrinted>
  <dcterms:created xsi:type="dcterms:W3CDTF">2016-01-07T20:17:50Z</dcterms:created>
  <dcterms:modified xsi:type="dcterms:W3CDTF">2020-03-05T19:31:13Z</dcterms:modified>
</cp:coreProperties>
</file>